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51" r:id="rId2"/>
    <p:sldId id="352" r:id="rId3"/>
    <p:sldId id="353" r:id="rId4"/>
    <p:sldId id="355" r:id="rId5"/>
    <p:sldId id="356" r:id="rId6"/>
    <p:sldId id="348" r:id="rId7"/>
    <p:sldId id="347" r:id="rId8"/>
    <p:sldId id="363" r:id="rId9"/>
    <p:sldId id="349" r:id="rId10"/>
    <p:sldId id="369" r:id="rId11"/>
    <p:sldId id="344" r:id="rId12"/>
    <p:sldId id="370" r:id="rId13"/>
    <p:sldId id="373" r:id="rId14"/>
    <p:sldId id="372" r:id="rId15"/>
    <p:sldId id="345" r:id="rId16"/>
    <p:sldId id="357" r:id="rId17"/>
    <p:sldId id="358" r:id="rId18"/>
    <p:sldId id="359" r:id="rId19"/>
    <p:sldId id="375" r:id="rId20"/>
    <p:sldId id="374" r:id="rId21"/>
    <p:sldId id="377" r:id="rId22"/>
    <p:sldId id="364" r:id="rId23"/>
    <p:sldId id="365" r:id="rId24"/>
    <p:sldId id="376" r:id="rId25"/>
    <p:sldId id="360" r:id="rId26"/>
    <p:sldId id="361" r:id="rId27"/>
    <p:sldId id="362" r:id="rId28"/>
    <p:sldId id="342" r:id="rId29"/>
    <p:sldId id="368"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66CC"/>
    <a:srgbClr val="00CD01"/>
    <a:srgbClr val="00FF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7" autoAdjust="0"/>
    <p:restoredTop sz="88177" autoAdjust="0"/>
  </p:normalViewPr>
  <p:slideViewPr>
    <p:cSldViewPr snapToGrid="0" snapToObjects="1">
      <p:cViewPr>
        <p:scale>
          <a:sx n="94" d="100"/>
          <a:sy n="94" d="100"/>
        </p:scale>
        <p:origin x="-96" y="-80"/>
      </p:cViewPr>
      <p:guideLst>
        <p:guide orient="horz" pos="325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1775903266674"/>
          <c:y val="0.0606598133566637"/>
          <c:w val="0.700276793303078"/>
          <c:h val="0.680888672101828"/>
        </c:manualLayout>
      </c:layout>
      <c:lineChart>
        <c:grouping val="standard"/>
        <c:varyColors val="0"/>
        <c:dLbls>
          <c:showLegendKey val="0"/>
          <c:showVal val="0"/>
          <c:showCatName val="0"/>
          <c:showSerName val="0"/>
          <c:showPercent val="0"/>
          <c:showBubbleSize val="0"/>
        </c:dLbls>
        <c:marker val="1"/>
        <c:smooth val="0"/>
        <c:axId val="-1179063128"/>
        <c:axId val="2056587240"/>
      </c:lineChart>
      <c:catAx>
        <c:axId val="-1179063128"/>
        <c:scaling>
          <c:orientation val="minMax"/>
        </c:scaling>
        <c:delete val="1"/>
        <c:axPos val="b"/>
        <c:numFmt formatCode="General" sourceLinked="1"/>
        <c:majorTickMark val="out"/>
        <c:minorTickMark val="none"/>
        <c:tickLblPos val="nextTo"/>
        <c:crossAx val="2056587240"/>
        <c:crosses val="autoZero"/>
        <c:auto val="1"/>
        <c:lblAlgn val="ctr"/>
        <c:lblOffset val="100"/>
        <c:noMultiLvlLbl val="0"/>
      </c:catAx>
      <c:valAx>
        <c:axId val="2056587240"/>
        <c:scaling>
          <c:orientation val="minMax"/>
        </c:scaling>
        <c:delete val="1"/>
        <c:axPos val="l"/>
        <c:numFmt formatCode="General" sourceLinked="1"/>
        <c:majorTickMark val="out"/>
        <c:minorTickMark val="none"/>
        <c:tickLblPos val="nextTo"/>
        <c:crossAx val="-1179063128"/>
        <c:crosses val="autoZero"/>
        <c:crossBetween val="between"/>
      </c:valAx>
      <c:spPr>
        <a:noFill/>
        <a:ln w="25400">
          <a:noFill/>
        </a:ln>
      </c:spPr>
    </c:plotArea>
    <c:plotVisOnly val="1"/>
    <c:dispBlanksAs val="gap"/>
    <c:showDLblsOverMax val="0"/>
  </c:chart>
  <c:spPr>
    <a:ln>
      <a:noFill/>
    </a:ln>
  </c:spPr>
  <c:txPr>
    <a:bodyPr/>
    <a:lstStyle/>
    <a:p>
      <a:pPr>
        <a:defRPr sz="105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1775903266674"/>
          <c:y val="0.0606598133566637"/>
          <c:w val="0.700276793303078"/>
          <c:h val="0.680888672101828"/>
        </c:manualLayout>
      </c:layout>
      <c:lineChart>
        <c:grouping val="standard"/>
        <c:varyColors val="0"/>
        <c:dLbls>
          <c:showLegendKey val="0"/>
          <c:showVal val="0"/>
          <c:showCatName val="0"/>
          <c:showSerName val="0"/>
          <c:showPercent val="0"/>
          <c:showBubbleSize val="0"/>
        </c:dLbls>
        <c:marker val="1"/>
        <c:smooth val="0"/>
        <c:axId val="-2128125752"/>
        <c:axId val="-2127937992"/>
      </c:lineChart>
      <c:catAx>
        <c:axId val="-2128125752"/>
        <c:scaling>
          <c:orientation val="minMax"/>
        </c:scaling>
        <c:delete val="1"/>
        <c:axPos val="b"/>
        <c:numFmt formatCode="General" sourceLinked="1"/>
        <c:majorTickMark val="out"/>
        <c:minorTickMark val="none"/>
        <c:tickLblPos val="nextTo"/>
        <c:crossAx val="-2127937992"/>
        <c:crosses val="autoZero"/>
        <c:auto val="1"/>
        <c:lblAlgn val="ctr"/>
        <c:lblOffset val="100"/>
        <c:noMultiLvlLbl val="0"/>
      </c:catAx>
      <c:valAx>
        <c:axId val="-2127937992"/>
        <c:scaling>
          <c:orientation val="minMax"/>
        </c:scaling>
        <c:delete val="1"/>
        <c:axPos val="l"/>
        <c:numFmt formatCode="General" sourceLinked="1"/>
        <c:majorTickMark val="out"/>
        <c:minorTickMark val="none"/>
        <c:tickLblPos val="nextTo"/>
        <c:crossAx val="-2128125752"/>
        <c:crosses val="autoZero"/>
        <c:crossBetween val="between"/>
      </c:valAx>
      <c:spPr>
        <a:noFill/>
        <a:ln w="25400">
          <a:noFill/>
        </a:ln>
      </c:spPr>
    </c:plotArea>
    <c:plotVisOnly val="1"/>
    <c:dispBlanksAs val="gap"/>
    <c:showDLblsOverMax val="0"/>
  </c:chart>
  <c:spPr>
    <a:ln>
      <a:noFill/>
    </a:ln>
  </c:spPr>
  <c:txPr>
    <a:bodyPr/>
    <a:lstStyle/>
    <a:p>
      <a:pPr>
        <a:defRPr sz="105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invertIfNegative val="0"/>
          <c:cat>
            <c:numRef>
              <c:f>Sheet1!$J$2:$J$8</c:f>
              <c:numCache>
                <c:formatCode>General</c:formatCode>
                <c:ptCount val="7"/>
                <c:pt idx="0">
                  <c:v>2000.0</c:v>
                </c:pt>
                <c:pt idx="1">
                  <c:v>2005.0</c:v>
                </c:pt>
                <c:pt idx="2">
                  <c:v>2010.0</c:v>
                </c:pt>
                <c:pt idx="3">
                  <c:v>2015.0</c:v>
                </c:pt>
                <c:pt idx="4">
                  <c:v>2020.0</c:v>
                </c:pt>
                <c:pt idx="5">
                  <c:v>2025.0</c:v>
                </c:pt>
                <c:pt idx="6">
                  <c:v>2030.0</c:v>
                </c:pt>
              </c:numCache>
            </c:numRef>
          </c:cat>
          <c:val>
            <c:numRef>
              <c:f>Sheet1!$K$2:$K$8</c:f>
              <c:numCache>
                <c:formatCode>General</c:formatCode>
                <c:ptCount val="7"/>
                <c:pt idx="0">
                  <c:v>415.391</c:v>
                </c:pt>
                <c:pt idx="1">
                  <c:v>691.2292751012494</c:v>
                </c:pt>
                <c:pt idx="2">
                  <c:v>1055.022222410184</c:v>
                </c:pt>
                <c:pt idx="3">
                  <c:v>1658.776702615994</c:v>
                </c:pt>
                <c:pt idx="4">
                  <c:v>2672.803691089724</c:v>
                </c:pt>
                <c:pt idx="5">
                  <c:v>4572.923397776179</c:v>
                </c:pt>
                <c:pt idx="6">
                  <c:v>8386.796254983101</c:v>
                </c:pt>
              </c:numCache>
            </c:numRef>
          </c:val>
        </c:ser>
        <c:dLbls>
          <c:showLegendKey val="0"/>
          <c:showVal val="0"/>
          <c:showCatName val="0"/>
          <c:showSerName val="0"/>
          <c:showPercent val="0"/>
          <c:showBubbleSize val="0"/>
        </c:dLbls>
        <c:gapWidth val="51"/>
        <c:overlap val="100"/>
        <c:axId val="-1179391608"/>
        <c:axId val="2056376232"/>
      </c:barChart>
      <c:catAx>
        <c:axId val="-1179391608"/>
        <c:scaling>
          <c:orientation val="minMax"/>
        </c:scaling>
        <c:delete val="0"/>
        <c:axPos val="b"/>
        <c:title>
          <c:tx>
            <c:rich>
              <a:bodyPr/>
              <a:lstStyle/>
              <a:p>
                <a:pPr>
                  <a:defRPr sz="2800"/>
                </a:pPr>
                <a:r>
                  <a:rPr lang="en-US" sz="2800"/>
                  <a:t>Year</a:t>
                </a:r>
              </a:p>
            </c:rich>
          </c:tx>
          <c:layout/>
          <c:overlay val="0"/>
        </c:title>
        <c:numFmt formatCode="General" sourceLinked="1"/>
        <c:majorTickMark val="out"/>
        <c:minorTickMark val="none"/>
        <c:tickLblPos val="nextTo"/>
        <c:crossAx val="2056376232"/>
        <c:crossesAt val="0.0"/>
        <c:auto val="1"/>
        <c:lblAlgn val="ctr"/>
        <c:lblOffset val="100"/>
        <c:noMultiLvlLbl val="0"/>
      </c:catAx>
      <c:valAx>
        <c:axId val="2056376232"/>
        <c:scaling>
          <c:orientation val="minMax"/>
          <c:max val="10000.0"/>
          <c:min val="0.0"/>
        </c:scaling>
        <c:delete val="0"/>
        <c:axPos val="l"/>
        <c:majorGridlines/>
        <c:title>
          <c:tx>
            <c:rich>
              <a:bodyPr rot="-5400000" vert="horz"/>
              <a:lstStyle/>
              <a:p>
                <a:pPr>
                  <a:defRPr sz="2800"/>
                </a:pPr>
                <a:r>
                  <a:rPr lang="en-US" sz="2800"/>
                  <a:t>TWHr</a:t>
                </a:r>
              </a:p>
            </c:rich>
          </c:tx>
          <c:layout>
            <c:manualLayout>
              <c:xMode val="edge"/>
              <c:yMode val="edge"/>
              <c:x val="0.028591584380334"/>
              <c:y val="0.266212069672234"/>
            </c:manualLayout>
          </c:layout>
          <c:overlay val="0"/>
        </c:title>
        <c:numFmt formatCode="General" sourceLinked="1"/>
        <c:majorTickMark val="out"/>
        <c:minorTickMark val="none"/>
        <c:tickLblPos val="nextTo"/>
        <c:crossAx val="-1179391608"/>
        <c:crossesAt val="1.0"/>
        <c:crossBetween val="between"/>
        <c:majorUnit val="2000.0"/>
      </c:valAx>
    </c:plotArea>
    <c:plotVisOnly val="1"/>
    <c:dispBlanksAs val="gap"/>
    <c:showDLblsOverMax val="0"/>
  </c:chart>
  <c:spPr>
    <a:noFill/>
    <a:ln>
      <a:noFill/>
    </a:ln>
  </c:spPr>
  <c:txPr>
    <a:bodyPr/>
    <a:lstStyle/>
    <a:p>
      <a:pPr>
        <a:defRPr sz="2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invertIfNegative val="0"/>
          <c:cat>
            <c:numRef>
              <c:f>Sheet1!$J$2:$J$8</c:f>
              <c:numCache>
                <c:formatCode>General</c:formatCode>
                <c:ptCount val="7"/>
                <c:pt idx="0">
                  <c:v>2000.0</c:v>
                </c:pt>
                <c:pt idx="1">
                  <c:v>2005.0</c:v>
                </c:pt>
                <c:pt idx="2">
                  <c:v>2010.0</c:v>
                </c:pt>
                <c:pt idx="3">
                  <c:v>2015.0</c:v>
                </c:pt>
                <c:pt idx="4">
                  <c:v>2020.0</c:v>
                </c:pt>
                <c:pt idx="5">
                  <c:v>2025.0</c:v>
                </c:pt>
                <c:pt idx="6">
                  <c:v>2030.0</c:v>
                </c:pt>
              </c:numCache>
            </c:numRef>
          </c:cat>
          <c:val>
            <c:numRef>
              <c:f>Sheet1!$K$2:$K$8</c:f>
              <c:numCache>
                <c:formatCode>General</c:formatCode>
                <c:ptCount val="7"/>
                <c:pt idx="0">
                  <c:v>415.391</c:v>
                </c:pt>
                <c:pt idx="1">
                  <c:v>691.2292751012494</c:v>
                </c:pt>
                <c:pt idx="2">
                  <c:v>1055.022222410184</c:v>
                </c:pt>
                <c:pt idx="3">
                  <c:v>1658.776702615994</c:v>
                </c:pt>
                <c:pt idx="4">
                  <c:v>2672.803691089724</c:v>
                </c:pt>
                <c:pt idx="5">
                  <c:v>4572.923397776179</c:v>
                </c:pt>
                <c:pt idx="6">
                  <c:v>8386.796254983101</c:v>
                </c:pt>
              </c:numCache>
            </c:numRef>
          </c:val>
        </c:ser>
        <c:dLbls>
          <c:showLegendKey val="0"/>
          <c:showVal val="0"/>
          <c:showCatName val="0"/>
          <c:showSerName val="0"/>
          <c:showPercent val="0"/>
          <c:showBubbleSize val="0"/>
        </c:dLbls>
        <c:gapWidth val="51"/>
        <c:overlap val="100"/>
        <c:axId val="-2122497304"/>
        <c:axId val="-2127673480"/>
      </c:barChart>
      <c:catAx>
        <c:axId val="-2122497304"/>
        <c:scaling>
          <c:orientation val="minMax"/>
        </c:scaling>
        <c:delete val="0"/>
        <c:axPos val="b"/>
        <c:title>
          <c:tx>
            <c:rich>
              <a:bodyPr/>
              <a:lstStyle/>
              <a:p>
                <a:pPr>
                  <a:defRPr sz="2800"/>
                </a:pPr>
                <a:r>
                  <a:rPr lang="en-US" sz="2800"/>
                  <a:t>Year</a:t>
                </a:r>
              </a:p>
            </c:rich>
          </c:tx>
          <c:layout/>
          <c:overlay val="0"/>
        </c:title>
        <c:numFmt formatCode="General" sourceLinked="1"/>
        <c:majorTickMark val="out"/>
        <c:minorTickMark val="none"/>
        <c:tickLblPos val="nextTo"/>
        <c:crossAx val="-2127673480"/>
        <c:crossesAt val="0.0"/>
        <c:auto val="1"/>
        <c:lblAlgn val="ctr"/>
        <c:lblOffset val="100"/>
        <c:noMultiLvlLbl val="0"/>
      </c:catAx>
      <c:valAx>
        <c:axId val="-2127673480"/>
        <c:scaling>
          <c:orientation val="minMax"/>
          <c:max val="10000.0"/>
          <c:min val="0.0"/>
        </c:scaling>
        <c:delete val="0"/>
        <c:axPos val="l"/>
        <c:majorGridlines/>
        <c:title>
          <c:tx>
            <c:rich>
              <a:bodyPr rot="-5400000" vert="horz"/>
              <a:lstStyle/>
              <a:p>
                <a:pPr>
                  <a:defRPr sz="2800"/>
                </a:pPr>
                <a:r>
                  <a:rPr lang="en-US" sz="2800"/>
                  <a:t>TWHr</a:t>
                </a:r>
              </a:p>
            </c:rich>
          </c:tx>
          <c:layout>
            <c:manualLayout>
              <c:xMode val="edge"/>
              <c:yMode val="edge"/>
              <c:x val="0.028591584380334"/>
              <c:y val="0.266212069672234"/>
            </c:manualLayout>
          </c:layout>
          <c:overlay val="0"/>
        </c:title>
        <c:numFmt formatCode="General" sourceLinked="1"/>
        <c:majorTickMark val="out"/>
        <c:minorTickMark val="none"/>
        <c:tickLblPos val="nextTo"/>
        <c:crossAx val="-2122497304"/>
        <c:crossesAt val="1.0"/>
        <c:crossBetween val="between"/>
        <c:majorUnit val="2000.0"/>
      </c:valAx>
    </c:plotArea>
    <c:plotVisOnly val="1"/>
    <c:dispBlanksAs val="gap"/>
    <c:showDLblsOverMax val="0"/>
  </c:chart>
  <c:spPr>
    <a:noFill/>
    <a:ln>
      <a:noFill/>
    </a:ln>
  </c:spPr>
  <c:txPr>
    <a:bodyPr/>
    <a:lstStyle/>
    <a:p>
      <a:pPr>
        <a:defRPr sz="20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invertIfNegative val="0"/>
          <c:cat>
            <c:numRef>
              <c:f>Sheet1!$J$2:$J$8</c:f>
              <c:numCache>
                <c:formatCode>General</c:formatCode>
                <c:ptCount val="7"/>
                <c:pt idx="0">
                  <c:v>2000.0</c:v>
                </c:pt>
                <c:pt idx="1">
                  <c:v>2005.0</c:v>
                </c:pt>
                <c:pt idx="2">
                  <c:v>2010.0</c:v>
                </c:pt>
                <c:pt idx="3">
                  <c:v>2015.0</c:v>
                </c:pt>
                <c:pt idx="4">
                  <c:v>2020.0</c:v>
                </c:pt>
                <c:pt idx="5">
                  <c:v>2025.0</c:v>
                </c:pt>
                <c:pt idx="6">
                  <c:v>2030.0</c:v>
                </c:pt>
              </c:numCache>
            </c:numRef>
          </c:cat>
          <c:val>
            <c:numRef>
              <c:f>Sheet1!$K$2:$K$8</c:f>
              <c:numCache>
                <c:formatCode>General</c:formatCode>
                <c:ptCount val="7"/>
                <c:pt idx="0">
                  <c:v>415.391</c:v>
                </c:pt>
                <c:pt idx="1">
                  <c:v>691.2292751012494</c:v>
                </c:pt>
                <c:pt idx="2">
                  <c:v>1055.022222410184</c:v>
                </c:pt>
                <c:pt idx="3">
                  <c:v>1658.776702615994</c:v>
                </c:pt>
                <c:pt idx="4">
                  <c:v>2672.803691089724</c:v>
                </c:pt>
                <c:pt idx="5">
                  <c:v>4572.923397776176</c:v>
                </c:pt>
                <c:pt idx="6">
                  <c:v>8386.796254983103</c:v>
                </c:pt>
              </c:numCache>
            </c:numRef>
          </c:val>
        </c:ser>
        <c:dLbls>
          <c:showLegendKey val="0"/>
          <c:showVal val="0"/>
          <c:showCatName val="0"/>
          <c:showSerName val="0"/>
          <c:showPercent val="0"/>
          <c:showBubbleSize val="0"/>
        </c:dLbls>
        <c:gapWidth val="51"/>
        <c:overlap val="100"/>
        <c:axId val="2014892680"/>
        <c:axId val="2014784312"/>
      </c:barChart>
      <c:catAx>
        <c:axId val="2014892680"/>
        <c:scaling>
          <c:orientation val="minMax"/>
        </c:scaling>
        <c:delete val="0"/>
        <c:axPos val="b"/>
        <c:title>
          <c:tx>
            <c:rich>
              <a:bodyPr/>
              <a:lstStyle/>
              <a:p>
                <a:pPr>
                  <a:defRPr sz="2800"/>
                </a:pPr>
                <a:r>
                  <a:rPr lang="en-US" sz="2800"/>
                  <a:t>Year</a:t>
                </a:r>
              </a:p>
            </c:rich>
          </c:tx>
          <c:layout/>
          <c:overlay val="0"/>
        </c:title>
        <c:numFmt formatCode="General" sourceLinked="1"/>
        <c:majorTickMark val="out"/>
        <c:minorTickMark val="none"/>
        <c:tickLblPos val="nextTo"/>
        <c:crossAx val="2014784312"/>
        <c:crossesAt val="0.0"/>
        <c:auto val="1"/>
        <c:lblAlgn val="ctr"/>
        <c:lblOffset val="100"/>
        <c:noMultiLvlLbl val="0"/>
      </c:catAx>
      <c:valAx>
        <c:axId val="2014784312"/>
        <c:scaling>
          <c:orientation val="minMax"/>
          <c:max val="10000.0"/>
          <c:min val="0.0"/>
        </c:scaling>
        <c:delete val="0"/>
        <c:axPos val="l"/>
        <c:majorGridlines/>
        <c:title>
          <c:tx>
            <c:rich>
              <a:bodyPr rot="-5400000" vert="horz"/>
              <a:lstStyle/>
              <a:p>
                <a:pPr>
                  <a:defRPr sz="2800"/>
                </a:pPr>
                <a:r>
                  <a:rPr lang="en-US" sz="2800" dirty="0" err="1" smtClean="0"/>
                  <a:t>TWHr</a:t>
                </a:r>
                <a:endParaRPr lang="en-US" sz="2800" dirty="0"/>
              </a:p>
            </c:rich>
          </c:tx>
          <c:layout>
            <c:manualLayout>
              <c:xMode val="edge"/>
              <c:yMode val="edge"/>
              <c:x val="0.028591584380334"/>
              <c:y val="0.266212069672234"/>
            </c:manualLayout>
          </c:layout>
          <c:overlay val="0"/>
        </c:title>
        <c:numFmt formatCode="General" sourceLinked="1"/>
        <c:majorTickMark val="out"/>
        <c:minorTickMark val="none"/>
        <c:tickLblPos val="nextTo"/>
        <c:crossAx val="2014892680"/>
        <c:crossesAt val="1.0"/>
        <c:crossBetween val="between"/>
        <c:majorUnit val="2000.0"/>
      </c:valAx>
    </c:plotArea>
    <c:plotVisOnly val="1"/>
    <c:dispBlanksAs val="gap"/>
    <c:showDLblsOverMax val="0"/>
  </c:chart>
  <c:spPr>
    <a:noFill/>
    <a:ln>
      <a:noFill/>
    </a:ln>
  </c:spPr>
  <c:txPr>
    <a:bodyPr/>
    <a:lstStyle/>
    <a:p>
      <a:pPr>
        <a:defRPr sz="2000"/>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9.emf"/></Relationships>
</file>

<file path=ppt/drawings/_rels/drawing2.xml.rels><?xml version="1.0" encoding="UTF-8" standalone="yes"?>
<Relationships xmlns="http://schemas.openxmlformats.org/package/2006/relationships"><Relationship Id="rId1" Type="http://schemas.openxmlformats.org/officeDocument/2006/relationships/image" Target="../media/image9.emf"/></Relationships>
</file>

<file path=ppt/drawings/drawing1.xml><?xml version="1.0" encoding="utf-8"?>
<c:userShapes xmlns:c="http://schemas.openxmlformats.org/drawingml/2006/chart">
  <cdr:relSizeAnchor xmlns:cdr="http://schemas.openxmlformats.org/drawingml/2006/chartDrawing">
    <cdr:from>
      <cdr:x>0.03374</cdr:x>
      <cdr:y>7.37257E-17</cdr:y>
    </cdr:from>
    <cdr:to>
      <cdr:x>1</cdr:x>
      <cdr:y>1</cdr:y>
    </cdr:to>
    <cdr:pic>
      <cdr:nvPicPr>
        <cdr:cNvPr id="5" name="Picture 4"/>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19292" y="13510"/>
          <a:ext cx="9144022" cy="5107041"/>
        </a:xfrm>
        <a:prstGeom xmlns:a="http://schemas.openxmlformats.org/drawingml/2006/main" prst="rect">
          <a:avLst/>
        </a:prstGeom>
        <a:noFill xmlns:a="http://schemas.openxmlformats.org/drawingml/2006/main"/>
      </cdr:spPr>
    </cdr:pic>
  </cdr:relSizeAnchor>
</c:userShapes>
</file>

<file path=ppt/drawings/drawing2.xml><?xml version="1.0" encoding="utf-8"?>
<c:userShapes xmlns:c="http://schemas.openxmlformats.org/drawingml/2006/chart">
  <cdr:relSizeAnchor xmlns:cdr="http://schemas.openxmlformats.org/drawingml/2006/chartDrawing">
    <cdr:from>
      <cdr:x>0.03374</cdr:x>
      <cdr:y>0</cdr:y>
    </cdr:from>
    <cdr:to>
      <cdr:x>1</cdr:x>
      <cdr:y>1</cdr:y>
    </cdr:to>
    <cdr:pic>
      <cdr:nvPicPr>
        <cdr:cNvPr id="5" name="Picture 4"/>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19314" y="0"/>
          <a:ext cx="9144000" cy="5107041"/>
        </a:xfrm>
        <a:prstGeom xmlns:a="http://schemas.openxmlformats.org/drawingml/2006/main" prst="rect">
          <a:avLst/>
        </a:prstGeom>
        <a:gradFill xmlns:a="http://schemas.openxmlformats.org/drawingml/2006/main" flip="none" rotWithShape="1">
          <a:gsLst>
            <a:gs pos="0">
              <a:srgbClr val="A9D687"/>
            </a:gs>
            <a:gs pos="100000">
              <a:srgbClr val="E9F9DE"/>
            </a:gs>
          </a:gsLst>
          <a:lin ang="16500000" scaled="0"/>
          <a:tileRect/>
        </a:gradFill>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BE1FD8F-5E9C-A146-A712-A048DE4425C5}" type="datetimeFigureOut">
              <a:rPr lang="en-US" smtClean="0"/>
              <a:t>4/17/16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330B5BD-7596-2345-A46F-AB64B8F077F6}" type="slidenum">
              <a:rPr lang="en-US" smtClean="0"/>
              <a:t>‹#›</a:t>
            </a:fld>
            <a:endParaRPr lang="en-US"/>
          </a:p>
        </p:txBody>
      </p:sp>
    </p:spTree>
    <p:extLst>
      <p:ext uri="{BB962C8B-B14F-4D97-AF65-F5344CB8AC3E}">
        <p14:creationId xmlns:p14="http://schemas.microsoft.com/office/powerpoint/2010/main" val="32840241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67">
              <a:defRPr/>
            </a:pPr>
            <a:endParaRPr lang="en-US" dirty="0"/>
          </a:p>
        </p:txBody>
      </p:sp>
      <p:sp>
        <p:nvSpPr>
          <p:cNvPr id="4" name="Slide Number Placeholder 3"/>
          <p:cNvSpPr>
            <a:spLocks noGrp="1"/>
          </p:cNvSpPr>
          <p:nvPr>
            <p:ph type="sldNum" sz="quarter" idx="10"/>
          </p:nvPr>
        </p:nvSpPr>
        <p:spPr/>
        <p:txBody>
          <a:bodyPr/>
          <a:lstStyle/>
          <a:p>
            <a:fld id="{AA14477F-3722-CE4B-A77F-3456C79E2943}" type="slidenum">
              <a:rPr lang="en-US" smtClean="0"/>
              <a:pPr/>
              <a:t>1</a:t>
            </a:fld>
            <a:endParaRPr lang="en-US"/>
          </a:p>
        </p:txBody>
      </p:sp>
    </p:spTree>
    <p:extLst>
      <p:ext uri="{BB962C8B-B14F-4D97-AF65-F5344CB8AC3E}">
        <p14:creationId xmlns:p14="http://schemas.microsoft.com/office/powerpoint/2010/main" val="1904751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a:t>
            </a:r>
            <a:r>
              <a:rPr lang="en-US" baseline="0" dirty="0" smtClean="0"/>
              <a:t> have built up a very strong partnership on this idea with Sandia and we are also bringing others on board. Argonne and Oakridge participated in the preparations for the red team review and since then we have engaged with several other labs.</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14</a:t>
            </a:fld>
            <a:endParaRPr lang="en-US"/>
          </a:p>
        </p:txBody>
      </p:sp>
    </p:spTree>
    <p:extLst>
      <p:ext uri="{BB962C8B-B14F-4D97-AF65-F5344CB8AC3E}">
        <p14:creationId xmlns:p14="http://schemas.microsoft.com/office/powerpoint/2010/main" val="4085813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reality is that Moore’s Law and scaling has been greatly</a:t>
            </a:r>
            <a:r>
              <a:rPr lang="en-US" baseline="0" dirty="0" smtClean="0"/>
              <a:t> subsidizing our habit with a power law improvement in computing efficiency. This efficiency improvement is actually know as </a:t>
            </a:r>
            <a:r>
              <a:rPr lang="en-US" baseline="0" dirty="0" err="1" smtClean="0"/>
              <a:t>Koomey’s</a:t>
            </a:r>
            <a:r>
              <a:rPr lang="en-US" baseline="0" dirty="0" smtClean="0"/>
              <a:t> Law. The problem is that we are getting dangerously close to the end of Moore’s Law assuming we are referring to the traditional scaling that has fueled the efficiency gains to date. It’s not really a question of if, just when and not too far away.</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18</a:t>
            </a:fld>
            <a:endParaRPr lang="en-US"/>
          </a:p>
        </p:txBody>
      </p:sp>
    </p:spTree>
    <p:extLst>
      <p:ext uri="{BB962C8B-B14F-4D97-AF65-F5344CB8AC3E}">
        <p14:creationId xmlns:p14="http://schemas.microsoft.com/office/powerpoint/2010/main" val="277025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how this integrated framework leverages the labs strength and MISSION, and engages both modeling and experimental science </a:t>
            </a:r>
          </a:p>
          <a:p>
            <a:r>
              <a:rPr lang="en-US" baseline="0" dirty="0" smtClean="0"/>
              <a:t>There are many </a:t>
            </a:r>
            <a:r>
              <a:rPr lang="en-US" baseline="0" dirty="0" err="1" smtClean="0"/>
              <a:t>indiviual</a:t>
            </a:r>
            <a:r>
              <a:rPr lang="en-US" baseline="0" dirty="0" smtClean="0"/>
              <a:t> activities happening in each of these areas, but there is nothing that integrates them together. </a:t>
            </a:r>
          </a:p>
          <a:p>
            <a:r>
              <a:rPr lang="en-US" baseline="0" dirty="0" smtClean="0"/>
              <a:t>In the Charter of the National Strategic Computing Initiative, the DOE is identified as a lead agency for computing systems, </a:t>
            </a:r>
          </a:p>
          <a:p>
            <a:r>
              <a:rPr lang="en-US" baseline="0" dirty="0" smtClean="0"/>
              <a:t>with a mission to create integrated efforts that LEAD to fully integrated systems.</a:t>
            </a:r>
          </a:p>
          <a:p>
            <a:endParaRPr lang="en-US" baseline="0" dirty="0" smtClean="0"/>
          </a:p>
          <a:p>
            <a:r>
              <a:rPr lang="en-US" baseline="0" dirty="0" smtClean="0"/>
              <a:t>It is our job</a:t>
            </a:r>
            <a:r>
              <a:rPr lang="is-IS" baseline="0" dirty="0" smtClean="0"/>
              <a:t>… it is our MISSION to address this first order energy challenge...</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19</a:t>
            </a:fld>
            <a:endParaRPr lang="en-US"/>
          </a:p>
        </p:txBody>
      </p:sp>
    </p:spTree>
    <p:extLst>
      <p:ext uri="{BB962C8B-B14F-4D97-AF65-F5344CB8AC3E}">
        <p14:creationId xmlns:p14="http://schemas.microsoft.com/office/powerpoint/2010/main" val="175894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15302" lvl="1" indent="-349415">
              <a:spcBef>
                <a:spcPts val="1834"/>
              </a:spcBef>
              <a:buFont typeface="Arial"/>
              <a:buChar char="•"/>
            </a:pPr>
            <a:r>
              <a:rPr lang="en-US" sz="3300" dirty="0"/>
              <a:t>WHY DOE instead of industry?</a:t>
            </a:r>
          </a:p>
          <a:p>
            <a:pPr marL="815302" lvl="1" indent="-349415">
              <a:spcBef>
                <a:spcPts val="1834"/>
              </a:spcBef>
              <a:buFont typeface="Arial"/>
              <a:buChar char="•"/>
            </a:pPr>
            <a:r>
              <a:rPr lang="en-US" sz="3300" dirty="0"/>
              <a:t>Big semiconductor companies follow low risk </a:t>
            </a:r>
            <a:r>
              <a:rPr lang="en-US" sz="3300" b="1" dirty="0"/>
              <a:t>evolutionary</a:t>
            </a:r>
            <a:r>
              <a:rPr lang="en-US" sz="3300" dirty="0"/>
              <a:t> approaches: </a:t>
            </a:r>
            <a:r>
              <a:rPr lang="en-US" sz="3300" b="1" dirty="0"/>
              <a:t>too slow </a:t>
            </a:r>
            <a:r>
              <a:rPr lang="en-US" sz="3300" dirty="0"/>
              <a:t>to meet energy needs</a:t>
            </a:r>
          </a:p>
          <a:p>
            <a:pPr marL="815302" lvl="1" indent="-349415">
              <a:spcBef>
                <a:spcPts val="1834"/>
              </a:spcBef>
              <a:buFont typeface="Arial"/>
              <a:buChar char="•"/>
            </a:pPr>
            <a:r>
              <a:rPr lang="en-US" sz="3300" dirty="0"/>
              <a:t>Small companies lack the resources and scale for this </a:t>
            </a:r>
            <a:r>
              <a:rPr lang="en-US" sz="3300" dirty="0" smtClean="0"/>
              <a:t>challenge</a:t>
            </a:r>
            <a:endParaRPr lang="en-US" sz="3300" dirty="0"/>
          </a:p>
        </p:txBody>
      </p:sp>
      <p:sp>
        <p:nvSpPr>
          <p:cNvPr id="4" name="Slide Number Placeholder 3"/>
          <p:cNvSpPr>
            <a:spLocks noGrp="1"/>
          </p:cNvSpPr>
          <p:nvPr>
            <p:ph type="sldNum" sz="quarter" idx="10"/>
          </p:nvPr>
        </p:nvSpPr>
        <p:spPr/>
        <p:txBody>
          <a:bodyPr/>
          <a:lstStyle/>
          <a:p>
            <a:fld id="{6330B5BD-7596-2345-A46F-AB64B8F077F6}" type="slidenum">
              <a:rPr lang="en-US" smtClean="0"/>
              <a:t>20</a:t>
            </a:fld>
            <a:endParaRPr lang="en-US"/>
          </a:p>
        </p:txBody>
      </p:sp>
    </p:spTree>
    <p:extLst>
      <p:ext uri="{BB962C8B-B14F-4D97-AF65-F5344CB8AC3E}">
        <p14:creationId xmlns:p14="http://schemas.microsoft.com/office/powerpoint/2010/main" val="118330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apart, we will not reach our goals.</a:t>
            </a:r>
          </a:p>
          <a:p>
            <a:r>
              <a:rPr lang="en-US" dirty="0" err="1" smtClean="0"/>
              <a:t>Requrires</a:t>
            </a:r>
            <a:r>
              <a:rPr lang="en-US" baseline="0" dirty="0" smtClean="0"/>
              <a:t> an integrated effort, and DOE is the right place to do it because they already have the base </a:t>
            </a:r>
            <a:r>
              <a:rPr lang="en-US" baseline="0" dirty="0" err="1" smtClean="0"/>
              <a:t>capabilties</a:t>
            </a:r>
            <a:r>
              <a:rPr lang="en-US" baseline="0" dirty="0" smtClean="0"/>
              <a:t> in each area</a:t>
            </a:r>
          </a:p>
          <a:p>
            <a:r>
              <a:rPr lang="en-US" baseline="0" dirty="0" smtClean="0"/>
              <a:t>And they have a mission to integrate.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21</a:t>
            </a:fld>
            <a:endParaRPr lang="en-US"/>
          </a:p>
        </p:txBody>
      </p:sp>
    </p:spTree>
    <p:extLst>
      <p:ext uri="{BB962C8B-B14F-4D97-AF65-F5344CB8AC3E}">
        <p14:creationId xmlns:p14="http://schemas.microsoft.com/office/powerpoint/2010/main" val="152864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actually deliver on the goal of power savings, it is crucial to partner with industry because ultimately they will need to adopt and mass manufacture whatever solution is developed. Just last week we held our first workshop on the topic and had great interest and participation from industry. They clearly agree that this is a crucial problem and one that is well suited to take on with the DOE.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you might ask,</a:t>
            </a:r>
            <a:r>
              <a:rPr lang="en-US" baseline="0" dirty="0" smtClean="0"/>
              <a:t> why does DOE need to step in?</a:t>
            </a:r>
            <a:endParaRPr lang="en-US" dirty="0" smtClean="0"/>
          </a:p>
          <a:p>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22</a:t>
            </a:fld>
            <a:endParaRPr lang="en-US"/>
          </a:p>
        </p:txBody>
      </p:sp>
    </p:spTree>
    <p:extLst>
      <p:ext uri="{BB962C8B-B14F-4D97-AF65-F5344CB8AC3E}">
        <p14:creationId xmlns:p14="http://schemas.microsoft.com/office/powerpoint/2010/main" val="2314538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here is a quote from one of</a:t>
            </a:r>
            <a:r>
              <a:rPr lang="en-US" baseline="0" dirty="0" smtClean="0"/>
              <a:t> the high level industry participants “</a:t>
            </a:r>
            <a:r>
              <a:rPr lang="en-US" sz="1200" dirty="0" smtClean="0"/>
              <a:t>industry alone will not solve these challenges”</a:t>
            </a:r>
          </a:p>
          <a:p>
            <a:endParaRPr lang="en-US" sz="1200" dirty="0" smtClean="0"/>
          </a:p>
          <a:p>
            <a:r>
              <a:rPr lang="en-US" sz="1200" dirty="0" smtClean="0"/>
              <a:t>Basically,</a:t>
            </a:r>
            <a:r>
              <a:rPr lang="en-US" sz="1200" baseline="0" dirty="0" smtClean="0"/>
              <a:t> industry cannot justify such </a:t>
            </a:r>
            <a:r>
              <a:rPr lang="en-US" sz="1200" dirty="0" smtClean="0"/>
              <a:t>high risk development projects to shareholders and they cannot afford</a:t>
            </a:r>
            <a:r>
              <a:rPr lang="en-US" sz="1200" baseline="0" dirty="0" smtClean="0"/>
              <a:t> to individually bet on the wrong path forward.</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23</a:t>
            </a:fld>
            <a:endParaRPr lang="en-US"/>
          </a:p>
        </p:txBody>
      </p:sp>
    </p:spTree>
    <p:extLst>
      <p:ext uri="{BB962C8B-B14F-4D97-AF65-F5344CB8AC3E}">
        <p14:creationId xmlns:p14="http://schemas.microsoft.com/office/powerpoint/2010/main" val="245714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 with Intel, IBM, and AMAT on EUVL metrology using CXRO’s  SHARP facility to demonstrate the feasibility of mask technology at the 7 nm node and beyond.</a:t>
            </a:r>
          </a:p>
          <a:p>
            <a:endParaRPr lang="en-US" dirty="0" smtClean="0"/>
          </a:p>
          <a:p>
            <a:r>
              <a:rPr lang="en-US" dirty="0" smtClean="0"/>
              <a:t>We work with </a:t>
            </a:r>
            <a:r>
              <a:rPr lang="en-US" dirty="0" err="1" smtClean="0"/>
              <a:t>Inpria</a:t>
            </a:r>
            <a:r>
              <a:rPr lang="en-US" dirty="0" smtClean="0"/>
              <a:t>, </a:t>
            </a:r>
            <a:r>
              <a:rPr lang="en-US" dirty="0" err="1" smtClean="0"/>
              <a:t>Suny</a:t>
            </a:r>
            <a:r>
              <a:rPr lang="en-US" dirty="0" smtClean="0"/>
              <a:t> Polytechnic, and Cornell on next generation lithographic patterning materials evaluation using CXRO's MET facility enabling the extension of Moore's Law.</a:t>
            </a:r>
          </a:p>
          <a:p>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24</a:t>
            </a:fld>
            <a:endParaRPr lang="en-US"/>
          </a:p>
        </p:txBody>
      </p:sp>
    </p:spTree>
    <p:extLst>
      <p:ext uri="{BB962C8B-B14F-4D97-AF65-F5344CB8AC3E}">
        <p14:creationId xmlns:p14="http://schemas.microsoft.com/office/powerpoint/2010/main" val="231453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67">
              <a:defRPr/>
            </a:pPr>
            <a:r>
              <a:rPr lang="en-US" dirty="0" smtClean="0"/>
              <a:t>Thanks for this chance to discuss a looming energy threat</a:t>
            </a:r>
            <a:r>
              <a:rPr lang="en-US" baseline="0" dirty="0" smtClean="0"/>
              <a:t> and a new opportunity for DOE to take a leadership position in mitigating this threat. </a:t>
            </a:r>
            <a:r>
              <a:rPr lang="en-US" dirty="0" smtClean="0"/>
              <a:t>We now use high performance</a:t>
            </a:r>
            <a:r>
              <a:rPr lang="en-US" baseline="0" dirty="0" smtClean="0"/>
              <a:t> computing </a:t>
            </a:r>
            <a:r>
              <a:rPr lang="en-US" dirty="0" smtClean="0"/>
              <a:t>for everything: </a:t>
            </a:r>
            <a:r>
              <a:rPr lang="en-US" dirty="0" err="1" smtClean="0"/>
              <a:t>Walmart’s</a:t>
            </a:r>
            <a:r>
              <a:rPr lang="en-US" dirty="0" smtClean="0"/>
              <a:t> supply chain, Goodyear’s tires, my kid’s cat-videos…and most of the DOE’s current and future initiatives. Part</a:t>
            </a:r>
            <a:r>
              <a:rPr lang="en-US" baseline="0" dirty="0" smtClean="0"/>
              <a:t> of the reason for this exponential  growth is the “free-ride” we’ve been getting from Moore’s Law – steadily increasing performance “at almost no cost” in terms of dollars and energy. But the “Expressway” is turning into a “dirt road”, in the next decade, and continuing our information economy is threatened by the end of Moore’s-law energy scaling (</a:t>
            </a:r>
            <a:r>
              <a:rPr lang="en-US" baseline="0" dirty="0" err="1" smtClean="0"/>
              <a:t>Denard</a:t>
            </a:r>
            <a:r>
              <a:rPr lang="en-US" baseline="0" dirty="0" smtClean="0"/>
              <a:t> scaling). </a:t>
            </a:r>
            <a:r>
              <a:rPr lang="en-US" sz="1200" kern="1200" dirty="0" smtClean="0">
                <a:solidFill>
                  <a:schemeClr val="tx1"/>
                </a:solidFill>
                <a:effectLst/>
                <a:latin typeface="+mn-lt"/>
                <a:ea typeface="+mn-ea"/>
                <a:cs typeface="+mn-cs"/>
              </a:rPr>
              <a:t>A group of Labs has mobilized to examine this critical energy issue.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AA14477F-3722-CE4B-A77F-3456C79E2943}" type="slidenum">
              <a:rPr lang="en-US" smtClean="0"/>
              <a:pPr/>
              <a:t>25</a:t>
            </a:fld>
            <a:endParaRPr lang="en-US"/>
          </a:p>
        </p:txBody>
      </p:sp>
    </p:spTree>
    <p:extLst>
      <p:ext uri="{BB962C8B-B14F-4D97-AF65-F5344CB8AC3E}">
        <p14:creationId xmlns:p14="http://schemas.microsoft.com/office/powerpoint/2010/main" val="1904751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the issue: </a:t>
            </a:r>
            <a:r>
              <a:rPr lang="en-US" sz="1200" kern="1200" dirty="0" smtClean="0">
                <a:solidFill>
                  <a:schemeClr val="tx1"/>
                </a:solidFill>
                <a:effectLst/>
                <a:latin typeface="+mn-lt"/>
                <a:ea typeface="+mn-ea"/>
                <a:cs typeface="+mn-cs"/>
              </a:rPr>
              <a:t>With our continued growth of information consumption, the current trend of IT energy use appears to become unaffordable in the near future, even with the current Moore’s law energy scaling. Part</a:t>
            </a:r>
            <a:r>
              <a:rPr lang="en-US" sz="1200" kern="1200" baseline="0" dirty="0" smtClean="0">
                <a:solidFill>
                  <a:schemeClr val="tx1"/>
                </a:solidFill>
                <a:effectLst/>
                <a:latin typeface="+mn-lt"/>
                <a:ea typeface="+mn-ea"/>
                <a:cs typeface="+mn-cs"/>
              </a:rPr>
              <a:t> of the impact of the </a:t>
            </a:r>
            <a:r>
              <a:rPr lang="en-US" sz="1200" kern="1200" dirty="0" smtClean="0">
                <a:solidFill>
                  <a:schemeClr val="tx1"/>
                </a:solidFill>
                <a:effectLst/>
                <a:latin typeface="+mn-lt"/>
                <a:ea typeface="+mn-ea"/>
                <a:cs typeface="+mn-cs"/>
              </a:rPr>
              <a:t>explosion of  “Internet of Things” devices is included in the data center impact, but it may also</a:t>
            </a:r>
            <a:r>
              <a:rPr lang="en-US" sz="1200" kern="1200" baseline="0" dirty="0" smtClean="0">
                <a:solidFill>
                  <a:schemeClr val="tx1"/>
                </a:solidFill>
                <a:effectLst/>
                <a:latin typeface="+mn-lt"/>
                <a:ea typeface="+mn-ea"/>
                <a:cs typeface="+mn-cs"/>
              </a:rPr>
              <a:t> introduce additional “vampire” loads.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26</a:t>
            </a:fld>
            <a:endParaRPr lang="en-US"/>
          </a:p>
        </p:txBody>
      </p:sp>
    </p:spTree>
    <p:extLst>
      <p:ext uri="{BB962C8B-B14F-4D97-AF65-F5344CB8AC3E}">
        <p14:creationId xmlns:p14="http://schemas.microsoft.com/office/powerpoint/2010/main" val="345800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767">
              <a:defRPr/>
            </a:pPr>
            <a:endParaRPr lang="en-US" dirty="0"/>
          </a:p>
        </p:txBody>
      </p:sp>
      <p:sp>
        <p:nvSpPr>
          <p:cNvPr id="4" name="Slide Number Placeholder 3"/>
          <p:cNvSpPr>
            <a:spLocks noGrp="1"/>
          </p:cNvSpPr>
          <p:nvPr>
            <p:ph type="sldNum" sz="quarter" idx="10"/>
          </p:nvPr>
        </p:nvSpPr>
        <p:spPr/>
        <p:txBody>
          <a:bodyPr/>
          <a:lstStyle/>
          <a:p>
            <a:fld id="{AA14477F-3722-CE4B-A77F-3456C79E2943}" type="slidenum">
              <a:rPr lang="en-US" smtClean="0"/>
              <a:pPr/>
              <a:t>2</a:t>
            </a:fld>
            <a:endParaRPr lang="en-US"/>
          </a:p>
        </p:txBody>
      </p:sp>
    </p:spTree>
    <p:extLst>
      <p:ext uri="{BB962C8B-B14F-4D97-AF65-F5344CB8AC3E}">
        <p14:creationId xmlns:p14="http://schemas.microsoft.com/office/powerpoint/2010/main" val="190475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situation is likely even worse, given the ending of Moore’s Law scaling. Our partnership will address this critical need by coordinating efforts across the materials-devices-architectures “IT </a:t>
            </a:r>
            <a:r>
              <a:rPr lang="en-US" sz="1200" kern="1200" dirty="0" err="1" smtClean="0">
                <a:solidFill>
                  <a:schemeClr val="tx1"/>
                </a:solidFill>
                <a:effectLst/>
                <a:latin typeface="+mn-lt"/>
                <a:ea typeface="+mn-ea"/>
                <a:cs typeface="+mn-cs"/>
              </a:rPr>
              <a:t>foodchain</a:t>
            </a:r>
            <a:r>
              <a:rPr lang="en-US" sz="1200" kern="1200" dirty="0" smtClean="0">
                <a:solidFill>
                  <a:schemeClr val="tx1"/>
                </a:solidFill>
                <a:effectLst/>
                <a:latin typeface="+mn-lt"/>
                <a:ea typeface="+mn-ea"/>
                <a:cs typeface="+mn-cs"/>
              </a:rPr>
              <a:t>” to drive the needed breakthroughs</a:t>
            </a:r>
            <a:r>
              <a:rPr lang="en-US" sz="1200" kern="1200" baseline="0" dirty="0" smtClean="0">
                <a:solidFill>
                  <a:schemeClr val="tx1"/>
                </a:solidFill>
                <a:effectLst/>
                <a:latin typeface="+mn-lt"/>
                <a:ea typeface="+mn-ea"/>
                <a:cs typeface="+mn-cs"/>
              </a:rPr>
              <a:t> for a new technology to enable “More Moore’s Scaling”. A key issue is that current Silicon microelectronics took 25-30 years to mature to the current state that enables our information economy…..and we likely need to accelerate that timeline for this new technology base.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27</a:t>
            </a:fld>
            <a:endParaRPr lang="en-US"/>
          </a:p>
        </p:txBody>
      </p:sp>
    </p:spTree>
    <p:extLst>
      <p:ext uri="{BB962C8B-B14F-4D97-AF65-F5344CB8AC3E}">
        <p14:creationId xmlns:p14="http://schemas.microsoft.com/office/powerpoint/2010/main" val="3458008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spreadsheet, total energy</a:t>
            </a:r>
            <a:r>
              <a:rPr lang="en-US" baseline="0" dirty="0" smtClean="0"/>
              <a:t> in 2030 is 33,000 </a:t>
            </a:r>
            <a:r>
              <a:rPr lang="en-US" baseline="0" dirty="0" err="1" smtClean="0"/>
              <a:t>PWhr</a:t>
            </a:r>
            <a:r>
              <a:rPr lang="en-US" baseline="0" dirty="0" smtClean="0"/>
              <a:t>, of which 9.5 </a:t>
            </a:r>
            <a:r>
              <a:rPr lang="en-US" baseline="0" dirty="0" err="1" smtClean="0"/>
              <a:t>PWhr</a:t>
            </a:r>
            <a:r>
              <a:rPr lang="en-US" baseline="0" dirty="0" smtClean="0"/>
              <a:t> is ICT related (28.6%).</a:t>
            </a:r>
          </a:p>
          <a:p>
            <a:endParaRPr lang="en-US" baseline="0" dirty="0" smtClean="0"/>
          </a:p>
          <a:p>
            <a:r>
              <a:rPr lang="en-US" baseline="0" dirty="0" smtClean="0"/>
              <a:t>With Beyond Moore, we assume we can get ~ 2X reduction to 5.3 </a:t>
            </a:r>
            <a:r>
              <a:rPr lang="en-US" baseline="0" dirty="0" err="1" smtClean="0"/>
              <a:t>PWhr</a:t>
            </a:r>
            <a:r>
              <a:rPr lang="en-US" baseline="0" dirty="0" smtClean="0"/>
              <a:t>, which is 15.9% of 33 </a:t>
            </a:r>
            <a:r>
              <a:rPr lang="en-US" baseline="0" dirty="0" err="1" smtClean="0"/>
              <a:t>PWhr</a:t>
            </a:r>
            <a:r>
              <a:rPr lang="en-US" baseline="0" dirty="0" smtClean="0"/>
              <a:t>, but this number is ‘</a:t>
            </a:r>
            <a:r>
              <a:rPr lang="en-US" baseline="0" dirty="0" err="1" smtClean="0"/>
              <a:t>fungeable</a:t>
            </a:r>
            <a:r>
              <a:rPr lang="en-US" baseline="0" dirty="0" smtClean="0"/>
              <a:t>’. (we could assume more). </a:t>
            </a:r>
          </a:p>
          <a:p>
            <a:endParaRPr lang="en-US" baseline="0" dirty="0" smtClean="0"/>
          </a:p>
          <a:p>
            <a:r>
              <a:rPr lang="en-US" baseline="0" dirty="0" smtClean="0"/>
              <a:t>The reduction of 9.5 – 5.3 = 4.2 </a:t>
            </a:r>
            <a:r>
              <a:rPr lang="en-US" baseline="0" dirty="0" err="1" smtClean="0"/>
              <a:t>PWhr</a:t>
            </a:r>
            <a:r>
              <a:rPr lang="en-US" baseline="0" dirty="0" smtClean="0"/>
              <a:t>; 4.2 </a:t>
            </a:r>
            <a:r>
              <a:rPr lang="en-US" baseline="0" dirty="0" err="1" smtClean="0"/>
              <a:t>PWhr</a:t>
            </a:r>
            <a:r>
              <a:rPr lang="en-US" baseline="0" dirty="0" smtClean="0"/>
              <a:t> / 33 </a:t>
            </a:r>
            <a:r>
              <a:rPr lang="en-US" baseline="0" dirty="0" err="1" smtClean="0"/>
              <a:t>PWhr</a:t>
            </a:r>
            <a:r>
              <a:rPr lang="en-US" baseline="0" dirty="0" smtClean="0"/>
              <a:t> = 12.6%. </a:t>
            </a:r>
          </a:p>
          <a:p>
            <a:endParaRPr lang="en-US" baseline="0" dirty="0" smtClean="0"/>
          </a:p>
          <a:p>
            <a:r>
              <a:rPr lang="en-US" baseline="0" dirty="0" smtClean="0"/>
              <a:t>The graph is drawn a little lower, but I think it’s ok. </a:t>
            </a:r>
          </a:p>
          <a:p>
            <a:endParaRPr lang="en-US" baseline="0" dirty="0" smtClean="0"/>
          </a:p>
          <a:p>
            <a:r>
              <a:rPr lang="en-US" baseline="0" dirty="0" smtClean="0"/>
              <a:t>This is achieved with only a 3.5 - 6X reduction in energy per external data rate (Cisco reference) in 2030 vs. the </a:t>
            </a:r>
            <a:r>
              <a:rPr lang="en-US" baseline="0" smtClean="0"/>
              <a:t>existing trends, </a:t>
            </a:r>
            <a:r>
              <a:rPr lang="en-US" baseline="0" dirty="0" smtClean="0"/>
              <a:t>the spread depends on the ‘path’ to the energy savings. (greater in early years vs. later years). </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28</a:t>
            </a:fld>
            <a:endParaRPr lang="en-US"/>
          </a:p>
        </p:txBody>
      </p:sp>
    </p:spTree>
    <p:extLst>
      <p:ext uri="{BB962C8B-B14F-4D97-AF65-F5344CB8AC3E}">
        <p14:creationId xmlns:p14="http://schemas.microsoft.com/office/powerpoint/2010/main" val="3458008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issue has been recognized</a:t>
            </a:r>
            <a:r>
              <a:rPr lang="en-US" sz="1200" kern="1200" baseline="0" dirty="0" smtClean="0">
                <a:solidFill>
                  <a:schemeClr val="tx1"/>
                </a:solidFill>
                <a:effectLst/>
                <a:latin typeface="+mn-lt"/>
                <a:ea typeface="+mn-ea"/>
                <a:cs typeface="+mn-cs"/>
              </a:rPr>
              <a:t> by the Administrations and Gov’t Agencies, with </a:t>
            </a:r>
            <a:r>
              <a:rPr lang="en-US" sz="1200" kern="1200" dirty="0" smtClean="0">
                <a:solidFill>
                  <a:schemeClr val="tx1"/>
                </a:solidFill>
                <a:effectLst/>
                <a:latin typeface="+mn-lt"/>
                <a:ea typeface="+mn-ea"/>
                <a:cs typeface="+mn-cs"/>
              </a:rPr>
              <a:t>the NSCI and other activities spurring a frenzy of R&amp;D in materials, devices, and a dizzying array of proposed new computing </a:t>
            </a:r>
            <a:r>
              <a:rPr lang="en-US" sz="1200" kern="1200" smtClean="0">
                <a:solidFill>
                  <a:schemeClr val="tx1"/>
                </a:solidFill>
                <a:effectLst/>
                <a:latin typeface="+mn-lt"/>
                <a:ea typeface="+mn-ea"/>
                <a:cs typeface="+mn-cs"/>
              </a:rPr>
              <a:t>paradigms</a:t>
            </a:r>
            <a:r>
              <a:rPr lang="en-US" sz="1200" kern="1200" baseline="0" smtClean="0">
                <a:solidFill>
                  <a:schemeClr val="tx1"/>
                </a:solidFill>
                <a:effectLst/>
                <a:latin typeface="+mn-lt"/>
                <a:ea typeface="+mn-ea"/>
                <a:cs typeface="+mn-cs"/>
              </a:rPr>
              <a:t> from</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29</a:t>
            </a:fld>
            <a:endParaRPr lang="en-US"/>
          </a:p>
        </p:txBody>
      </p:sp>
    </p:spTree>
    <p:extLst>
      <p:ext uri="{BB962C8B-B14F-4D97-AF65-F5344CB8AC3E}">
        <p14:creationId xmlns:p14="http://schemas.microsoft.com/office/powerpoint/2010/main" val="168419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problem we face is that IT is the fastest growing consumer of energy and greatly outpacing growth in capacity. And I suspect that any of you that have teens of tweens at home for sure know that this demand is not going to go away any time soon. Projecting this out to 2030, we see that at current electric capacity growth rates, IT will be consuming 30% of the projected supply by 2030. And, in fact, this is an optimistic picture.</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3</a:t>
            </a:fld>
            <a:endParaRPr lang="en-US"/>
          </a:p>
        </p:txBody>
      </p:sp>
    </p:spTree>
    <p:extLst>
      <p:ext uri="{BB962C8B-B14F-4D97-AF65-F5344CB8AC3E}">
        <p14:creationId xmlns:p14="http://schemas.microsoft.com/office/powerpoint/2010/main" val="345800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a:t>
            </a:r>
            <a:r>
              <a:rPr lang="en-US" baseline="0" dirty="0" smtClean="0"/>
              <a:t> Moore’s Law ends and we can no longer offset demand with efficiency gains, the picture becomes even more dire with IT consuming on the order of 50% of the projected electric supply.</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4</a:t>
            </a:fld>
            <a:endParaRPr lang="en-US"/>
          </a:p>
        </p:txBody>
      </p:sp>
    </p:spTree>
    <p:extLst>
      <p:ext uri="{BB962C8B-B14F-4D97-AF65-F5344CB8AC3E}">
        <p14:creationId xmlns:p14="http://schemas.microsoft.com/office/powerpoint/2010/main" val="3458008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can we do about it? The answer is to keep Moore’s Law going as long as possible, which we are already doing, but more importantly, to find more fundamental solutions to improved efficiency nominally doubling the computation efficiency improvement rate in the future. This would put us on the trajectory of the green curve. So you might ask are there really that many more gains to be had relative to current technology and the answer is for sure yes, for example, </a:t>
            </a:r>
            <a:r>
              <a:rPr lang="en-US" b="1" baseline="0" dirty="0" smtClean="0"/>
              <a:t>the human brain is </a:t>
            </a:r>
            <a:r>
              <a:rPr lang="en-US" b="1" dirty="0" smtClean="0"/>
              <a:t>about five</a:t>
            </a:r>
            <a:r>
              <a:rPr lang="en-US" b="1" baseline="0" dirty="0" smtClean="0"/>
              <a:t> orders </a:t>
            </a:r>
            <a:r>
              <a:rPr lang="en-US" baseline="0" dirty="0" smtClean="0"/>
              <a:t>of magnitude more efficient than current technology and </a:t>
            </a:r>
            <a:r>
              <a:rPr lang="en-US" b="1" baseline="0" dirty="0" smtClean="0"/>
              <a:t>spintronic devices have been demonstrated to be six orders</a:t>
            </a:r>
            <a:r>
              <a:rPr lang="en-US" baseline="0" dirty="0" smtClean="0"/>
              <a:t> of magnitude more efficient.</a:t>
            </a:r>
          </a:p>
        </p:txBody>
      </p:sp>
      <p:sp>
        <p:nvSpPr>
          <p:cNvPr id="4" name="Slide Number Placeholder 3"/>
          <p:cNvSpPr>
            <a:spLocks noGrp="1"/>
          </p:cNvSpPr>
          <p:nvPr>
            <p:ph type="sldNum" sz="quarter" idx="10"/>
          </p:nvPr>
        </p:nvSpPr>
        <p:spPr/>
        <p:txBody>
          <a:bodyPr/>
          <a:lstStyle/>
          <a:p>
            <a:fld id="{6330B5BD-7596-2345-A46F-AB64B8F077F6}" type="slidenum">
              <a:rPr lang="en-US" smtClean="0"/>
              <a:t>5</a:t>
            </a:fld>
            <a:endParaRPr lang="en-US"/>
          </a:p>
        </p:txBody>
      </p:sp>
    </p:spTree>
    <p:extLst>
      <p:ext uri="{BB962C8B-B14F-4D97-AF65-F5344CB8AC3E}">
        <p14:creationId xmlns:p14="http://schemas.microsoft.com/office/powerpoint/2010/main" val="345800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Why DOE?</a:t>
            </a:r>
          </a:p>
          <a:p>
            <a:r>
              <a:rPr lang="en-US" dirty="0" smtClean="0"/>
              <a:t>Fundamentally an Energy problem</a:t>
            </a:r>
          </a:p>
          <a:p>
            <a:r>
              <a:rPr lang="en-US" dirty="0" smtClean="0"/>
              <a:t>Also a National Security, Economic security, Global Security problem</a:t>
            </a:r>
          </a:p>
          <a:p>
            <a:r>
              <a:rPr lang="en-US" dirty="0" smtClean="0"/>
              <a:t>DOE responsibility: only place with fundamentals,  manufacturing, architectures and early adoption</a:t>
            </a:r>
          </a:p>
          <a:p>
            <a:r>
              <a:rPr lang="en-US" sz="1200" dirty="0" err="1" smtClean="0"/>
              <a:t>PWHr</a:t>
            </a:r>
            <a:r>
              <a:rPr lang="en-US" sz="1200" dirty="0" smtClean="0"/>
              <a:t> are very big numbers </a:t>
            </a:r>
            <a:br>
              <a:rPr lang="en-US" sz="1200" dirty="0" smtClean="0"/>
            </a:br>
            <a:r>
              <a:rPr lang="en-US" sz="1200" dirty="0" smtClean="0"/>
              <a:t>energy efficiency is lowest hanging fruit , and given the huge volumes of electronics, improvements have huge impact.</a:t>
            </a:r>
            <a:br>
              <a:rPr lang="en-US" sz="1200" dirty="0" smtClean="0"/>
            </a:br>
            <a:r>
              <a:rPr lang="en-US" sz="1200" dirty="0" smtClean="0"/>
              <a:t>Historically, energy efficiency</a:t>
            </a:r>
            <a:br>
              <a:rPr lang="en-US" sz="1200" dirty="0" smtClean="0"/>
            </a:br>
            <a:r>
              <a:rPr lang="en-US" sz="1200" dirty="0" smtClean="0"/>
              <a:t>isn’t pursued by Industry</a:t>
            </a:r>
            <a:br>
              <a:rPr lang="en-US" sz="1200" dirty="0" smtClean="0"/>
            </a:br>
            <a:r>
              <a:rPr lang="en-US" sz="1200" dirty="0" smtClean="0"/>
              <a:t>without gov’t “motivation” (CAFE, appliance, transportation)</a:t>
            </a:r>
            <a:br>
              <a:rPr lang="en-US" sz="1200" dirty="0" smtClean="0"/>
            </a:br>
            <a:r>
              <a:rPr lang="en-US" sz="1200" dirty="0" smtClean="0"/>
              <a:t/>
            </a:r>
            <a:br>
              <a:rPr lang="en-US" sz="1200" dirty="0" smtClean="0"/>
            </a:br>
            <a:r>
              <a:rPr lang="en-US" sz="1200" dirty="0" smtClean="0"/>
              <a:t>Urgency:</a:t>
            </a:r>
            <a:br>
              <a:rPr lang="en-US" sz="1200" dirty="0" smtClean="0"/>
            </a:br>
            <a:r>
              <a:rPr lang="en-US" sz="1200" dirty="0" smtClean="0"/>
              <a:t>History: takes decades to realize new scalable tech platform</a:t>
            </a:r>
            <a:br>
              <a:rPr lang="en-US" sz="1200" dirty="0" smtClean="0"/>
            </a:br>
            <a:r>
              <a:rPr lang="en-US" sz="1200" dirty="0" smtClean="0">
                <a:sym typeface="Wingdings"/>
              </a:rPr>
              <a:t> Accelerate progress to 10-20 years</a:t>
            </a:r>
            <a:br>
              <a:rPr lang="en-US" sz="1200" dirty="0" smtClean="0">
                <a:sym typeface="Wingdings"/>
              </a:rPr>
            </a:br>
            <a:endParaRPr lang="en-US" dirty="0" smtClean="0"/>
          </a:p>
          <a:p>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6</a:t>
            </a:fld>
            <a:endParaRPr lang="en-US"/>
          </a:p>
        </p:txBody>
      </p:sp>
    </p:spTree>
    <p:extLst>
      <p:ext uri="{BB962C8B-B14F-4D97-AF65-F5344CB8AC3E}">
        <p14:creationId xmlns:p14="http://schemas.microsoft.com/office/powerpoint/2010/main" val="144439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issue has been recognized</a:t>
            </a:r>
            <a:r>
              <a:rPr lang="en-US" sz="1200" kern="1200" baseline="0" dirty="0" smtClean="0">
                <a:solidFill>
                  <a:schemeClr val="tx1"/>
                </a:solidFill>
                <a:effectLst/>
                <a:latin typeface="+mn-lt"/>
                <a:ea typeface="+mn-ea"/>
                <a:cs typeface="+mn-cs"/>
              </a:rPr>
              <a:t> by the Administrations and Gov’t Agencies, with </a:t>
            </a:r>
            <a:r>
              <a:rPr lang="en-US" sz="1200" kern="1200" dirty="0" smtClean="0">
                <a:solidFill>
                  <a:schemeClr val="tx1"/>
                </a:solidFill>
                <a:effectLst/>
                <a:latin typeface="+mn-lt"/>
                <a:ea typeface="+mn-ea"/>
                <a:cs typeface="+mn-cs"/>
              </a:rPr>
              <a:t>the NSCI and other activities spurring a frenzy of R&amp;D in materials, devices, and a dizzying array of proposed new computing </a:t>
            </a:r>
            <a:r>
              <a:rPr lang="en-US" sz="1200" kern="1200" smtClean="0">
                <a:solidFill>
                  <a:schemeClr val="tx1"/>
                </a:solidFill>
                <a:effectLst/>
                <a:latin typeface="+mn-lt"/>
                <a:ea typeface="+mn-ea"/>
                <a:cs typeface="+mn-cs"/>
              </a:rPr>
              <a:t>paradigms</a:t>
            </a:r>
            <a:r>
              <a:rPr lang="en-US" sz="1200" kern="1200" baseline="0" smtClean="0">
                <a:solidFill>
                  <a:schemeClr val="tx1"/>
                </a:solidFill>
                <a:effectLst/>
                <a:latin typeface="+mn-lt"/>
                <a:ea typeface="+mn-ea"/>
                <a:cs typeface="+mn-cs"/>
              </a:rPr>
              <a:t> from</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7</a:t>
            </a:fld>
            <a:endParaRPr lang="en-US"/>
          </a:p>
        </p:txBody>
      </p:sp>
    </p:spTree>
    <p:extLst>
      <p:ext uri="{BB962C8B-B14F-4D97-AF65-F5344CB8AC3E}">
        <p14:creationId xmlns:p14="http://schemas.microsoft.com/office/powerpoint/2010/main" val="1684193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really is a multiscale problem</a:t>
            </a:r>
            <a:r>
              <a:rPr lang="en-US" baseline="0" dirty="0" smtClean="0"/>
              <a:t> that would need a multi-lab effort. Looking at the problem, we start at the bottom fundamental materials science that then feeds into device physics and then up to logic device demonstration followed by large scale heterogeneous integration and then system architecture modeling and finally programming paradigms. All these capabilities currently exist throughout the lab complex.</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8</a:t>
            </a:fld>
            <a:endParaRPr lang="en-US"/>
          </a:p>
        </p:txBody>
      </p:sp>
    </p:spTree>
    <p:extLst>
      <p:ext uri="{BB962C8B-B14F-4D97-AF65-F5344CB8AC3E}">
        <p14:creationId xmlns:p14="http://schemas.microsoft.com/office/powerpoint/2010/main" val="3050795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p>
          <a:p>
            <a:r>
              <a:rPr lang="en-US" dirty="0" smtClean="0"/>
              <a:t>Our </a:t>
            </a:r>
            <a:r>
              <a:rPr lang="en-US" b="1" dirty="0" smtClean="0"/>
              <a:t>Information Economy </a:t>
            </a:r>
            <a:r>
              <a:rPr lang="en-US" b="1" baseline="0" dirty="0" smtClean="0"/>
              <a:t>is in conflict with coming demise </a:t>
            </a:r>
            <a:r>
              <a:rPr lang="en-US" baseline="0" dirty="0" smtClean="0"/>
              <a:t>of Moore’s Law in Silicon. </a:t>
            </a:r>
            <a:r>
              <a:rPr lang="en-US" dirty="0" smtClean="0"/>
              <a:t>DOE has an opportunity </a:t>
            </a:r>
            <a:r>
              <a:rPr lang="en-US" b="1" dirty="0" smtClean="0"/>
              <a:t>to lead the national effort</a:t>
            </a:r>
            <a:r>
              <a:rPr lang="en-US" b="1" baseline="0" dirty="0" smtClean="0"/>
              <a:t> to</a:t>
            </a:r>
            <a:r>
              <a:rPr lang="en-US" b="1" dirty="0" smtClean="0"/>
              <a:t> transition </a:t>
            </a:r>
            <a:r>
              <a:rPr lang="en-US" dirty="0" smtClean="0"/>
              <a:t>to a new information technology platform, by</a:t>
            </a:r>
            <a:r>
              <a:rPr lang="en-US" baseline="0" dirty="0" smtClean="0"/>
              <a:t> enhancing coordination and communication and by </a:t>
            </a:r>
            <a:r>
              <a:rPr lang="en-US" b="1" baseline="0" dirty="0" smtClean="0"/>
              <a:t>driving the development a new “grand-challenge-level” </a:t>
            </a:r>
            <a:r>
              <a:rPr lang="en-US" b="1" baseline="0" dirty="0" err="1" smtClean="0"/>
              <a:t>codesign</a:t>
            </a:r>
            <a:r>
              <a:rPr lang="en-US" b="1" baseline="0" dirty="0" smtClean="0"/>
              <a:t> framework paradigm</a:t>
            </a:r>
            <a:r>
              <a:rPr lang="en-US" dirty="0" smtClean="0"/>
              <a:t>. </a:t>
            </a:r>
            <a:r>
              <a:rPr lang="en-US" b="1" dirty="0" smtClean="0"/>
              <a:t>Success in this</a:t>
            </a:r>
            <a:r>
              <a:rPr lang="en-US" b="1" baseline="0" dirty="0" smtClean="0"/>
              <a:t> initiative is a coordinated Public-Private Partnership that will accelerate the development of the next “Computing Freeway” to support our Information Economy for the next 40 years.</a:t>
            </a:r>
            <a:endParaRPr lang="en-US" b="1" dirty="0" smtClean="0"/>
          </a:p>
          <a:p>
            <a:endParaRPr lang="en-US" dirty="0" smtClean="0"/>
          </a:p>
          <a:p>
            <a:r>
              <a:rPr lang="en-US" dirty="0" smtClean="0"/>
              <a:t>From the spreadsheet, total energy</a:t>
            </a:r>
            <a:r>
              <a:rPr lang="en-US" baseline="0" dirty="0" smtClean="0"/>
              <a:t> in 2030 is 33,000 </a:t>
            </a:r>
            <a:r>
              <a:rPr lang="en-US" baseline="0" dirty="0" err="1" smtClean="0"/>
              <a:t>PWhr</a:t>
            </a:r>
            <a:r>
              <a:rPr lang="en-US" baseline="0" dirty="0" smtClean="0"/>
              <a:t>, of which 9.5 </a:t>
            </a:r>
            <a:r>
              <a:rPr lang="en-US" baseline="0" dirty="0" err="1" smtClean="0"/>
              <a:t>PWhr</a:t>
            </a:r>
            <a:r>
              <a:rPr lang="en-US" baseline="0" dirty="0" smtClean="0"/>
              <a:t> is ICT related (28.6%).</a:t>
            </a:r>
          </a:p>
          <a:p>
            <a:r>
              <a:rPr lang="en-US" baseline="0" dirty="0" smtClean="0"/>
              <a:t>With Beyond Moore, we assume we can get ~ 2X reduction to 5.3 </a:t>
            </a:r>
            <a:r>
              <a:rPr lang="en-US" baseline="0" dirty="0" err="1" smtClean="0"/>
              <a:t>PWhr</a:t>
            </a:r>
            <a:r>
              <a:rPr lang="en-US" baseline="0" dirty="0" smtClean="0"/>
              <a:t>, which is 15.9% of 33 </a:t>
            </a:r>
            <a:r>
              <a:rPr lang="en-US" baseline="0" dirty="0" err="1" smtClean="0"/>
              <a:t>PWhr</a:t>
            </a:r>
            <a:r>
              <a:rPr lang="en-US" baseline="0" dirty="0" smtClean="0"/>
              <a:t>, but this number is ‘</a:t>
            </a:r>
            <a:r>
              <a:rPr lang="en-US" baseline="0" dirty="0" err="1" smtClean="0"/>
              <a:t>fungeable</a:t>
            </a:r>
            <a:r>
              <a:rPr lang="en-US" baseline="0" dirty="0" smtClean="0"/>
              <a:t>’. (we could assume more). </a:t>
            </a:r>
          </a:p>
          <a:p>
            <a:r>
              <a:rPr lang="en-US" baseline="0" dirty="0" smtClean="0"/>
              <a:t>The reduction of 9.5 – 5.3 = 4.2 </a:t>
            </a:r>
            <a:r>
              <a:rPr lang="en-US" baseline="0" dirty="0" err="1" smtClean="0"/>
              <a:t>PWhr</a:t>
            </a:r>
            <a:r>
              <a:rPr lang="en-US" baseline="0" dirty="0" smtClean="0"/>
              <a:t>; 4.2 </a:t>
            </a:r>
            <a:r>
              <a:rPr lang="en-US" baseline="0" dirty="0" err="1" smtClean="0"/>
              <a:t>PWhr</a:t>
            </a:r>
            <a:r>
              <a:rPr lang="en-US" baseline="0" dirty="0" smtClean="0"/>
              <a:t> / 33 </a:t>
            </a:r>
            <a:r>
              <a:rPr lang="en-US" baseline="0" dirty="0" err="1" smtClean="0"/>
              <a:t>PWhr</a:t>
            </a:r>
            <a:r>
              <a:rPr lang="en-US" baseline="0" dirty="0" smtClean="0"/>
              <a:t> = 12.6%. </a:t>
            </a:r>
          </a:p>
          <a:p>
            <a:r>
              <a:rPr lang="en-US" baseline="0" dirty="0" smtClean="0"/>
              <a:t>The graph is drawn a little lower, but I think it’s ok. </a:t>
            </a:r>
          </a:p>
          <a:p>
            <a:r>
              <a:rPr lang="en-US" baseline="0" dirty="0" smtClean="0"/>
              <a:t>This is achieved with only a 3.5 - 6X reduction in energy per external data rate (Cisco reference) in 2030 vs. the existing trends, the spread depends on the ‘path’ to the energy savings. (greater in early years vs. later years). </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10</a:t>
            </a:fld>
            <a:endParaRPr lang="en-US"/>
          </a:p>
        </p:txBody>
      </p:sp>
    </p:spTree>
    <p:extLst>
      <p:ext uri="{BB962C8B-B14F-4D97-AF65-F5344CB8AC3E}">
        <p14:creationId xmlns:p14="http://schemas.microsoft.com/office/powerpoint/2010/main" val="3458008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87757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665918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99203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62DE5-1421-3245-AB66-B9058772A580}"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3347727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262DE5-1421-3245-AB66-B9058772A580}" type="datetimeFigureOut">
              <a:rPr lang="en-US" smtClean="0"/>
              <a:t>4/17/16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165813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262DE5-1421-3245-AB66-B9058772A580}" type="datetimeFigureOut">
              <a:rPr lang="en-US" smtClean="0"/>
              <a:t>4/17/16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419785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262DE5-1421-3245-AB66-B9058772A580}" type="datetimeFigureOut">
              <a:rPr lang="en-US" smtClean="0"/>
              <a:t>4/17/16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405512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262DE5-1421-3245-AB66-B9058772A580}" type="datetimeFigureOut">
              <a:rPr lang="en-US" smtClean="0"/>
              <a:t>4/17/16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1598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62DE5-1421-3245-AB66-B9058772A580}" type="datetimeFigureOut">
              <a:rPr lang="en-US" smtClean="0"/>
              <a:t>4/17/16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68820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62DE5-1421-3245-AB66-B9058772A580}" type="datetimeFigureOut">
              <a:rPr lang="en-US" smtClean="0"/>
              <a:t>4/17/16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404188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62DE5-1421-3245-AB66-B9058772A580}" type="datetimeFigureOut">
              <a:rPr lang="en-US" smtClean="0"/>
              <a:t>4/17/16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F5C42-E824-0D47-81E3-FFA8B9F31EDC}" type="slidenum">
              <a:rPr lang="en-US" smtClean="0"/>
              <a:t>‹#›</a:t>
            </a:fld>
            <a:endParaRPr lang="en-US"/>
          </a:p>
        </p:txBody>
      </p:sp>
    </p:spTree>
    <p:extLst>
      <p:ext uri="{BB962C8B-B14F-4D97-AF65-F5344CB8AC3E}">
        <p14:creationId xmlns:p14="http://schemas.microsoft.com/office/powerpoint/2010/main" val="21784615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62DE5-1421-3245-AB66-B9058772A580}" type="datetimeFigureOut">
              <a:rPr lang="en-US" smtClean="0"/>
              <a:t>4/17/16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F5C42-E824-0D47-81E3-FFA8B9F31EDC}" type="slidenum">
              <a:rPr lang="en-US" smtClean="0"/>
              <a:t>‹#›</a:t>
            </a:fld>
            <a:endParaRPr lang="en-US"/>
          </a:p>
        </p:txBody>
      </p:sp>
    </p:spTree>
    <p:extLst>
      <p:ext uri="{BB962C8B-B14F-4D97-AF65-F5344CB8AC3E}">
        <p14:creationId xmlns:p14="http://schemas.microsoft.com/office/powerpoint/2010/main" val="1218556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jpeg"/><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jpeg"/><Relationship Id="rId9" Type="http://schemas.openxmlformats.org/officeDocument/2006/relationships/image" Target="../media/image69.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3.xml.rels><?xml version="1.0" encoding="UTF-8" standalone="yes"?>
<Relationships xmlns="http://schemas.openxmlformats.org/package/2006/relationships"><Relationship Id="rId9" Type="http://schemas.openxmlformats.org/officeDocument/2006/relationships/image" Target="../media/image80.jpeg"/><Relationship Id="rId20" Type="http://schemas.openxmlformats.org/officeDocument/2006/relationships/image" Target="../media/image88.png"/><Relationship Id="rId21" Type="http://schemas.openxmlformats.org/officeDocument/2006/relationships/image" Target="../media/image89.png"/><Relationship Id="rId22" Type="http://schemas.openxmlformats.org/officeDocument/2006/relationships/image" Target="../media/image90.png"/><Relationship Id="rId23" Type="http://schemas.openxmlformats.org/officeDocument/2006/relationships/image" Target="../media/image91.png"/><Relationship Id="rId24" Type="http://schemas.openxmlformats.org/officeDocument/2006/relationships/image" Target="../media/image92.png"/><Relationship Id="rId10" Type="http://schemas.microsoft.com/office/2007/relationships/hdphoto" Target="../media/hdphoto3.wdp"/><Relationship Id="rId11" Type="http://schemas.openxmlformats.org/officeDocument/2006/relationships/image" Target="../media/image81.jpeg"/><Relationship Id="rId12" Type="http://schemas.microsoft.com/office/2007/relationships/hdphoto" Target="../media/hdphoto4.wdp"/><Relationship Id="rId13" Type="http://schemas.openxmlformats.org/officeDocument/2006/relationships/image" Target="../media/image82.jpeg"/><Relationship Id="rId14" Type="http://schemas.microsoft.com/office/2007/relationships/hdphoto" Target="../media/hdphoto5.wdp"/><Relationship Id="rId15" Type="http://schemas.openxmlformats.org/officeDocument/2006/relationships/image" Target="../media/image83.png"/><Relationship Id="rId16" Type="http://schemas.openxmlformats.org/officeDocument/2006/relationships/image" Target="../media/image84.png"/><Relationship Id="rId17" Type="http://schemas.openxmlformats.org/officeDocument/2006/relationships/image" Target="../media/image85.png"/><Relationship Id="rId18" Type="http://schemas.openxmlformats.org/officeDocument/2006/relationships/image" Target="../media/image86.jpeg"/><Relationship Id="rId19"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jpeg"/><Relationship Id="rId8" Type="http://schemas.microsoft.com/office/2007/relationships/hdphoto" Target="../media/hdphoto2.wdp"/></Relationships>
</file>

<file path=ppt/slides/_rels/slide14.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4" Type="http://schemas.openxmlformats.org/officeDocument/2006/relationships/image" Target="../media/image6.png"/><Relationship Id="rId15" Type="http://schemas.openxmlformats.org/officeDocument/2006/relationships/image" Target="../media/image7.jpeg"/><Relationship Id="rId1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3.png"/><Relationship Id="rId4" Type="http://schemas.openxmlformats.org/officeDocument/2006/relationships/image" Target="../media/image94.jpe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Semiconductor_industry" TargetMode="External"/><Relationship Id="rId4" Type="http://schemas.openxmlformats.org/officeDocument/2006/relationships/hyperlink" Target="https://en.wikipedia.org/wiki/U.S._Department_of_Defense" TargetMode="External"/><Relationship Id="rId5" Type="http://schemas.openxmlformats.org/officeDocument/2006/relationships/hyperlink" Target="https://en.wikipedia.org/wiki/Defense_Advanced_Research_Projects_Agency" TargetMode="External"/><Relationship Id="rId1" Type="http://schemas.openxmlformats.org/officeDocument/2006/relationships/slideLayout" Target="../slideLayouts/slideLayout2.xml"/><Relationship Id="rId2" Type="http://schemas.openxmlformats.org/officeDocument/2006/relationships/hyperlink" Target="https://en.wikipedia.org/wiki/SEMATEC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2.gif"/></Relationships>
</file>

<file path=ppt/slides/_rels/slide19.xml.rels><?xml version="1.0" encoding="UTF-8" standalone="yes"?>
<Relationships xmlns="http://schemas.openxmlformats.org/package/2006/relationships"><Relationship Id="rId9" Type="http://schemas.openxmlformats.org/officeDocument/2006/relationships/image" Target="../media/image109.png"/><Relationship Id="rId20" Type="http://schemas.openxmlformats.org/officeDocument/2006/relationships/image" Target="../media/image117.jpeg"/><Relationship Id="rId21" Type="http://schemas.microsoft.com/office/2007/relationships/hdphoto" Target="../media/hdphoto6.wdp"/><Relationship Id="rId22" Type="http://schemas.openxmlformats.org/officeDocument/2006/relationships/image" Target="../media/image118.jpeg"/><Relationship Id="rId23" Type="http://schemas.openxmlformats.org/officeDocument/2006/relationships/image" Target="../media/image119.jpeg"/><Relationship Id="rId10" Type="http://schemas.openxmlformats.org/officeDocument/2006/relationships/image" Target="../media/image110.png"/><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51.emf"/><Relationship Id="rId14" Type="http://schemas.openxmlformats.org/officeDocument/2006/relationships/image" Target="../media/image55.emf"/><Relationship Id="rId15" Type="http://schemas.openxmlformats.org/officeDocument/2006/relationships/image" Target="../media/image49.emf"/><Relationship Id="rId16" Type="http://schemas.openxmlformats.org/officeDocument/2006/relationships/image" Target="../media/image113.png"/><Relationship Id="rId17" Type="http://schemas.openxmlformats.org/officeDocument/2006/relationships/image" Target="../media/image114.png"/><Relationship Id="rId18" Type="http://schemas.openxmlformats.org/officeDocument/2006/relationships/image" Target="../media/image115.png"/><Relationship Id="rId19" Type="http://schemas.openxmlformats.org/officeDocument/2006/relationships/image" Target="../media/image116.jpe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3.emf"/><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0.png"/></Relationships>
</file>

<file path=ppt/slides/_rels/slide22.xml.rels><?xml version="1.0" encoding="UTF-8" standalone="yes"?>
<Relationships xmlns="http://schemas.openxmlformats.org/package/2006/relationships"><Relationship Id="rId9" Type="http://schemas.openxmlformats.org/officeDocument/2006/relationships/image" Target="../media/image127.jpeg"/><Relationship Id="rId20" Type="http://schemas.openxmlformats.org/officeDocument/2006/relationships/image" Target="../media/image138.jpeg"/><Relationship Id="rId21" Type="http://schemas.openxmlformats.org/officeDocument/2006/relationships/image" Target="../media/image139.png"/><Relationship Id="rId10" Type="http://schemas.openxmlformats.org/officeDocument/2006/relationships/image" Target="../media/image128.jpeg"/><Relationship Id="rId11" Type="http://schemas.openxmlformats.org/officeDocument/2006/relationships/image" Target="../media/image129.png"/><Relationship Id="rId12" Type="http://schemas.openxmlformats.org/officeDocument/2006/relationships/image" Target="../media/image130.png"/><Relationship Id="rId13" Type="http://schemas.openxmlformats.org/officeDocument/2006/relationships/image" Target="../media/image131.png"/><Relationship Id="rId14" Type="http://schemas.openxmlformats.org/officeDocument/2006/relationships/image" Target="../media/image132.png"/><Relationship Id="rId15" Type="http://schemas.openxmlformats.org/officeDocument/2006/relationships/image" Target="../media/image133.png"/><Relationship Id="rId16" Type="http://schemas.openxmlformats.org/officeDocument/2006/relationships/image" Target="../media/image134.png"/><Relationship Id="rId17" Type="http://schemas.openxmlformats.org/officeDocument/2006/relationships/image" Target="../media/image135.jpeg"/><Relationship Id="rId18" Type="http://schemas.openxmlformats.org/officeDocument/2006/relationships/image" Target="../media/image136.png"/><Relationship Id="rId19" Type="http://schemas.openxmlformats.org/officeDocument/2006/relationships/image" Target="../media/image137.jpe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1.png"/><Relationship Id="rId4" Type="http://schemas.openxmlformats.org/officeDocument/2006/relationships/image" Target="../media/image122.jpeg"/><Relationship Id="rId5" Type="http://schemas.openxmlformats.org/officeDocument/2006/relationships/image" Target="../media/image123.png"/><Relationship Id="rId6" Type="http://schemas.openxmlformats.org/officeDocument/2006/relationships/image" Target="../media/image124.jpeg"/><Relationship Id="rId7" Type="http://schemas.openxmlformats.org/officeDocument/2006/relationships/image" Target="../media/image125.png"/><Relationship Id="rId8" Type="http://schemas.openxmlformats.org/officeDocument/2006/relationships/image" Target="../media/image1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9" Type="http://schemas.openxmlformats.org/officeDocument/2006/relationships/image" Target="../media/image131.png"/><Relationship Id="rId20" Type="http://schemas.openxmlformats.org/officeDocument/2006/relationships/image" Target="../media/image150.png"/><Relationship Id="rId10" Type="http://schemas.openxmlformats.org/officeDocument/2006/relationships/image" Target="../media/image143.jpeg"/><Relationship Id="rId11" Type="http://schemas.openxmlformats.org/officeDocument/2006/relationships/image" Target="../media/image144.gif"/><Relationship Id="rId12" Type="http://schemas.openxmlformats.org/officeDocument/2006/relationships/image" Target="../media/image23.png"/><Relationship Id="rId13" Type="http://schemas.openxmlformats.org/officeDocument/2006/relationships/image" Target="../media/image36.jpeg"/><Relationship Id="rId14" Type="http://schemas.openxmlformats.org/officeDocument/2006/relationships/image" Target="../media/image145.jpeg"/><Relationship Id="rId15" Type="http://schemas.openxmlformats.org/officeDocument/2006/relationships/image" Target="../media/image62.png"/><Relationship Id="rId16" Type="http://schemas.openxmlformats.org/officeDocument/2006/relationships/image" Target="../media/image146.png"/><Relationship Id="rId17" Type="http://schemas.openxmlformats.org/officeDocument/2006/relationships/image" Target="../media/image147.png"/><Relationship Id="rId18" Type="http://schemas.openxmlformats.org/officeDocument/2006/relationships/image" Target="../media/image148.png"/><Relationship Id="rId19" Type="http://schemas.openxmlformats.org/officeDocument/2006/relationships/image" Target="../media/image149.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0.png"/><Relationship Id="rId4" Type="http://schemas.openxmlformats.org/officeDocument/2006/relationships/image" Target="../media/image132.png"/><Relationship Id="rId5" Type="http://schemas.openxmlformats.org/officeDocument/2006/relationships/image" Target="../media/image134.png"/><Relationship Id="rId6" Type="http://schemas.openxmlformats.org/officeDocument/2006/relationships/image" Target="../media/image141.png"/><Relationship Id="rId7" Type="http://schemas.openxmlformats.org/officeDocument/2006/relationships/image" Target="../media/image142.png"/><Relationship Id="rId8"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jpeg"/><Relationship Id="rId9" Type="http://schemas.openxmlformats.org/officeDocument/2006/relationships/image" Target="../media/image69.png"/><Relationship Id="rId10"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chart" Target="../charts/char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image" Target="../media/image156.jpeg"/><Relationship Id="rId10"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9" Type="http://schemas.openxmlformats.org/officeDocument/2006/relationships/image" Target="../media/image162.jpeg"/><Relationship Id="rId20" Type="http://schemas.openxmlformats.org/officeDocument/2006/relationships/image" Target="../media/image32.png"/><Relationship Id="rId10" Type="http://schemas.openxmlformats.org/officeDocument/2006/relationships/image" Target="../media/image22.png"/><Relationship Id="rId11" Type="http://schemas.openxmlformats.org/officeDocument/2006/relationships/image" Target="../media/image163.png"/><Relationship Id="rId12" Type="http://schemas.openxmlformats.org/officeDocument/2006/relationships/image" Target="../media/image164.png"/><Relationship Id="rId13" Type="http://schemas.openxmlformats.org/officeDocument/2006/relationships/image" Target="../media/image165.png"/><Relationship Id="rId14" Type="http://schemas.openxmlformats.org/officeDocument/2006/relationships/image" Target="../media/image26.png"/><Relationship Id="rId15" Type="http://schemas.openxmlformats.org/officeDocument/2006/relationships/image" Target="../media/image166.png"/><Relationship Id="rId16" Type="http://schemas.openxmlformats.org/officeDocument/2006/relationships/image" Target="../media/image167.png"/><Relationship Id="rId17" Type="http://schemas.openxmlformats.org/officeDocument/2006/relationships/image" Target="../media/image168.png"/><Relationship Id="rId18" Type="http://schemas.openxmlformats.org/officeDocument/2006/relationships/image" Target="../media/image169.png"/><Relationship Id="rId19" Type="http://schemas.openxmlformats.org/officeDocument/2006/relationships/image" Target="../media/image170.png"/><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7.jpeg"/><Relationship Id="rId6" Type="http://schemas.openxmlformats.org/officeDocument/2006/relationships/image" Target="../media/image159.png"/><Relationship Id="rId7" Type="http://schemas.openxmlformats.org/officeDocument/2006/relationships/image" Target="../media/image160.png"/><Relationship Id="rId8" Type="http://schemas.openxmlformats.org/officeDocument/2006/relationships/image" Target="../media/image1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9" Type="http://schemas.openxmlformats.org/officeDocument/2006/relationships/image" Target="../media/image21.jpeg"/><Relationship Id="rId20" Type="http://schemas.openxmlformats.org/officeDocument/2006/relationships/image" Target="../media/image32.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jpeg"/></Relationships>
</file>

<file path=ppt/slides/_rels/slide8.xml.rels><?xml version="1.0" encoding="UTF-8" standalone="yes"?>
<Relationships xmlns="http://schemas.openxmlformats.org/package/2006/relationships"><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 Id="rId25" Type="http://schemas.openxmlformats.org/officeDocument/2006/relationships/image" Target="../media/image48.png"/><Relationship Id="rId26" Type="http://schemas.openxmlformats.org/officeDocument/2006/relationships/image" Target="../media/image49.emf"/><Relationship Id="rId27" Type="http://schemas.openxmlformats.org/officeDocument/2006/relationships/image" Target="../media/image50.png"/><Relationship Id="rId28" Type="http://schemas.openxmlformats.org/officeDocument/2006/relationships/image" Target="../media/image51.emf"/><Relationship Id="rId29"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30" Type="http://schemas.openxmlformats.org/officeDocument/2006/relationships/image" Target="../media/image53.png"/><Relationship Id="rId31" Type="http://schemas.openxmlformats.org/officeDocument/2006/relationships/image" Target="../media/image54.png"/><Relationship Id="rId32" Type="http://schemas.openxmlformats.org/officeDocument/2006/relationships/image" Target="../media/image55.emf"/><Relationship Id="rId9"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33" Type="http://schemas.openxmlformats.org/officeDocument/2006/relationships/image" Target="../media/image56.png"/><Relationship Id="rId34" Type="http://schemas.openxmlformats.org/officeDocument/2006/relationships/image" Target="../media/image57.jpeg"/><Relationship Id="rId35" Type="http://schemas.openxmlformats.org/officeDocument/2006/relationships/image" Target="../media/image58.jpeg"/><Relationship Id="rId36" Type="http://schemas.microsoft.com/office/2007/relationships/hdphoto" Target="../media/hdphoto1.wdp"/><Relationship Id="rId10" Type="http://schemas.openxmlformats.org/officeDocument/2006/relationships/image" Target="../media/image33.png"/><Relationship Id="rId11" Type="http://schemas.openxmlformats.org/officeDocument/2006/relationships/image" Target="../media/image34.gif"/><Relationship Id="rId12" Type="http://schemas.openxmlformats.org/officeDocument/2006/relationships/image" Target="../media/image35.png"/><Relationship Id="rId13" Type="http://schemas.openxmlformats.org/officeDocument/2006/relationships/image" Target="../media/image36.jpe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jpeg"/><Relationship Id="rId17" Type="http://schemas.openxmlformats.org/officeDocument/2006/relationships/image" Target="../media/image40.png"/><Relationship Id="rId18" Type="http://schemas.openxmlformats.org/officeDocument/2006/relationships/image" Target="../media/image41.png"/><Relationship Id="rId1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alphaModFix amt="30000"/>
          </a:blip>
          <a:stretch>
            <a:fillRect/>
          </a:stretch>
        </p:blipFill>
        <p:spPr>
          <a:xfrm>
            <a:off x="205304" y="139700"/>
            <a:ext cx="8733392" cy="6578600"/>
          </a:xfrm>
          <a:prstGeom prst="rect">
            <a:avLst/>
          </a:prstGeom>
        </p:spPr>
      </p:pic>
      <p:sp>
        <p:nvSpPr>
          <p:cNvPr id="2" name="Rectangle 1"/>
          <p:cNvSpPr/>
          <p:nvPr/>
        </p:nvSpPr>
        <p:spPr>
          <a:xfrm>
            <a:off x="1" y="-1"/>
            <a:ext cx="9144000" cy="68580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53983" y="1413656"/>
            <a:ext cx="8884713" cy="10641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t>Solving the Information Technology Energy Challenge Beyond Moore’s </a:t>
            </a:r>
            <a:r>
              <a:rPr lang="en-US" sz="4800" b="1" dirty="0" smtClean="0"/>
              <a:t>Law:</a:t>
            </a:r>
            <a:endParaRPr lang="en-US" sz="4800" dirty="0"/>
          </a:p>
          <a:p>
            <a:r>
              <a:rPr lang="en-US" sz="4800" b="1" i="1" dirty="0" smtClean="0"/>
              <a:t>A New Path to Scaling</a:t>
            </a:r>
            <a:endParaRPr lang="en-US" sz="4800" i="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3792" y="5913903"/>
            <a:ext cx="1774426" cy="66724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4203" y="5913903"/>
            <a:ext cx="1453691" cy="66724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91811" y="5122248"/>
            <a:ext cx="1294359" cy="66724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17043" y="5913903"/>
            <a:ext cx="1555682" cy="66724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25217" y="5122248"/>
            <a:ext cx="1668108" cy="66724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5612" y="5218293"/>
            <a:ext cx="877399" cy="66724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59634" y="5083462"/>
            <a:ext cx="1325282" cy="553849"/>
          </a:xfrm>
          <a:prstGeom prst="rect">
            <a:avLst/>
          </a:prstGeom>
        </p:spPr>
      </p:pic>
    </p:spTree>
    <p:extLst>
      <p:ext uri="{BB962C8B-B14F-4D97-AF65-F5344CB8AC3E}">
        <p14:creationId xmlns:p14="http://schemas.microsoft.com/office/powerpoint/2010/main" val="10563806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912" y="0"/>
            <a:ext cx="8991600" cy="537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912" y="-21302"/>
            <a:ext cx="8991600" cy="769441"/>
          </a:xfrm>
          <a:prstGeom prst="rect">
            <a:avLst/>
          </a:prstGeom>
        </p:spPr>
        <p:txBody>
          <a:bodyPr wrap="square">
            <a:spAutoFit/>
          </a:bodyPr>
          <a:lstStyle/>
          <a:p>
            <a:pPr algn="ctr"/>
            <a:r>
              <a:rPr lang="en-US" sz="4400" b="1" dirty="0" smtClean="0"/>
              <a:t>SUMMARY</a:t>
            </a:r>
          </a:p>
        </p:txBody>
      </p:sp>
      <p:sp>
        <p:nvSpPr>
          <p:cNvPr id="16" name="TextBox 15"/>
          <p:cNvSpPr txBox="1"/>
          <p:nvPr/>
        </p:nvSpPr>
        <p:spPr>
          <a:xfrm>
            <a:off x="7098201" y="1133193"/>
            <a:ext cx="1961721" cy="1569660"/>
          </a:xfrm>
          <a:prstGeom prst="rect">
            <a:avLst/>
          </a:prstGeom>
          <a:noFill/>
        </p:spPr>
        <p:txBody>
          <a:bodyPr wrap="square" rtlCol="0">
            <a:spAutoFit/>
          </a:bodyPr>
          <a:lstStyle/>
          <a:p>
            <a:r>
              <a:rPr lang="en-US" sz="2400" b="1" dirty="0" smtClean="0">
                <a:solidFill>
                  <a:srgbClr val="00CD01"/>
                </a:solidFill>
              </a:rPr>
              <a:t>&gt; 12% savings in world electricity consumption</a:t>
            </a:r>
            <a:endParaRPr lang="en-US" sz="2400" b="1" dirty="0">
              <a:solidFill>
                <a:srgbClr val="00CD01"/>
              </a:solidFill>
            </a:endParaRPr>
          </a:p>
        </p:txBody>
      </p:sp>
      <p:sp>
        <p:nvSpPr>
          <p:cNvPr id="10" name="Rectangle 9"/>
          <p:cNvSpPr/>
          <p:nvPr/>
        </p:nvSpPr>
        <p:spPr>
          <a:xfrm>
            <a:off x="0" y="6397081"/>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6484940"/>
            <a:ext cx="972680" cy="36576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6500798"/>
            <a:ext cx="796864" cy="36576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6500798"/>
            <a:ext cx="709524" cy="36576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6485680"/>
            <a:ext cx="852772" cy="36576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6500798"/>
            <a:ext cx="914400" cy="36576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6500798"/>
            <a:ext cx="480960" cy="36576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6523690"/>
            <a:ext cx="726474" cy="303601"/>
          </a:xfrm>
          <a:prstGeom prst="rect">
            <a:avLst/>
          </a:prstGeom>
        </p:spPr>
      </p:pic>
      <p:sp>
        <p:nvSpPr>
          <p:cNvPr id="4" name="TextBox 3"/>
          <p:cNvSpPr txBox="1"/>
          <p:nvPr/>
        </p:nvSpPr>
        <p:spPr>
          <a:xfrm>
            <a:off x="312518" y="4251091"/>
            <a:ext cx="8713966" cy="118494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200" dirty="0" smtClean="0"/>
              <a:t>Looming end of Moore’s Law creating</a:t>
            </a:r>
            <a:r>
              <a:rPr lang="en-US" sz="2200" b="1" dirty="0" smtClean="0"/>
              <a:t> rapidly growing energy gap</a:t>
            </a:r>
          </a:p>
          <a:p>
            <a:pPr marL="285750" indent="-285750">
              <a:spcBef>
                <a:spcPts val="600"/>
              </a:spcBef>
              <a:buFont typeface="Arial" panose="020B0604020202020204" pitchFamily="34" charset="0"/>
              <a:buChar char="•"/>
            </a:pPr>
            <a:r>
              <a:rPr lang="en-US" sz="2200" dirty="0" smtClean="0"/>
              <a:t>Coordinated </a:t>
            </a:r>
            <a:r>
              <a:rPr lang="en-US" sz="2200" b="1" dirty="0" smtClean="0"/>
              <a:t>public-private partnership will drive breakthroughs </a:t>
            </a:r>
            <a:r>
              <a:rPr lang="en-US" sz="2200" dirty="0" smtClean="0"/>
              <a:t>by leveraging multiple DOE Office leadership and Lab capabilities</a:t>
            </a:r>
            <a:endParaRPr lang="en-US" sz="2200" dirty="0"/>
          </a:p>
        </p:txBody>
      </p:sp>
      <p:sp>
        <p:nvSpPr>
          <p:cNvPr id="22" name="TextBox 21"/>
          <p:cNvSpPr txBox="1"/>
          <p:nvPr/>
        </p:nvSpPr>
        <p:spPr>
          <a:xfrm>
            <a:off x="241359" y="5483965"/>
            <a:ext cx="8713966" cy="830997"/>
          </a:xfrm>
          <a:prstGeom prst="rect">
            <a:avLst/>
          </a:prstGeom>
          <a:solidFill>
            <a:schemeClr val="accent6">
              <a:lumMod val="40000"/>
              <a:lumOff val="60000"/>
            </a:schemeClr>
          </a:solidFill>
          <a:effectLst>
            <a:glow rad="88900">
              <a:schemeClr val="accent1">
                <a:lumMod val="40000"/>
                <a:lumOff val="60000"/>
                <a:alpha val="58000"/>
              </a:schemeClr>
            </a:glow>
            <a:softEdge rad="114300"/>
          </a:effectLst>
        </p:spPr>
        <p:txBody>
          <a:bodyPr wrap="square" rtlCol="0">
            <a:spAutoFit/>
          </a:bodyPr>
          <a:lstStyle>
            <a:defPPr>
              <a:defRPr lang="en-US"/>
            </a:defPPr>
            <a:lvl1pPr>
              <a:defRPr sz="2400" b="1">
                <a:solidFill>
                  <a:srgbClr val="00CD01"/>
                </a:solidFill>
              </a:defRPr>
            </a:lvl1pPr>
          </a:lstStyle>
          <a:p>
            <a:pPr algn="ctr"/>
            <a:r>
              <a:rPr lang="en-US" dirty="0">
                <a:solidFill>
                  <a:srgbClr val="3366FF"/>
                </a:solidFill>
              </a:rPr>
              <a:t>These breakthroughs will enable </a:t>
            </a:r>
            <a:r>
              <a:rPr lang="en-US" u="sng" dirty="0">
                <a:solidFill>
                  <a:srgbClr val="3366FF"/>
                </a:solidFill>
              </a:rPr>
              <a:t>continued affordability</a:t>
            </a:r>
            <a:r>
              <a:rPr lang="en-US" dirty="0">
                <a:solidFill>
                  <a:srgbClr val="3366FF"/>
                </a:solidFill>
              </a:rPr>
              <a:t> of our information </a:t>
            </a:r>
            <a:r>
              <a:rPr lang="en-US" dirty="0" smtClean="0">
                <a:solidFill>
                  <a:srgbClr val="3366FF"/>
                </a:solidFill>
              </a:rPr>
              <a:t>economy and </a:t>
            </a:r>
            <a:r>
              <a:rPr lang="en-US" u="sng" dirty="0" smtClean="0">
                <a:solidFill>
                  <a:srgbClr val="3366FF"/>
                </a:solidFill>
              </a:rPr>
              <a:t>US economic competitiveness</a:t>
            </a:r>
            <a:r>
              <a:rPr lang="en-US" dirty="0" smtClean="0">
                <a:solidFill>
                  <a:srgbClr val="3366FF"/>
                </a:solidFill>
              </a:rPr>
              <a:t>.</a:t>
            </a:r>
            <a:endParaRPr lang="en-US" dirty="0">
              <a:solidFill>
                <a:srgbClr val="3366FF"/>
              </a:solidFill>
            </a:endParaRPr>
          </a:p>
        </p:txBody>
      </p:sp>
      <p:grpSp>
        <p:nvGrpSpPr>
          <p:cNvPr id="23" name="Group 22"/>
          <p:cNvGrpSpPr/>
          <p:nvPr/>
        </p:nvGrpSpPr>
        <p:grpSpPr>
          <a:xfrm>
            <a:off x="1" y="686790"/>
            <a:ext cx="7296284" cy="3582362"/>
            <a:chOff x="-36430" y="1281227"/>
            <a:chExt cx="8764947" cy="5038344"/>
          </a:xfrm>
        </p:grpSpPr>
        <p:pic>
          <p:nvPicPr>
            <p:cNvPr id="24" name="Picture 7"/>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430" y="1281227"/>
              <a:ext cx="8764947" cy="503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Freeform 24"/>
            <p:cNvSpPr/>
            <p:nvPr/>
          </p:nvSpPr>
          <p:spPr>
            <a:xfrm>
              <a:off x="2100489" y="2015266"/>
              <a:ext cx="6010275" cy="2735896"/>
            </a:xfrm>
            <a:custGeom>
              <a:avLst/>
              <a:gdLst>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57475 w 6010275"/>
                <a:gd name="connsiteY8" fmla="*/ 2971800 h 3276600"/>
                <a:gd name="connsiteX9" fmla="*/ 3009900 w 6010275"/>
                <a:gd name="connsiteY9" fmla="*/ 2876550 h 3276600"/>
                <a:gd name="connsiteX10" fmla="*/ 3343275 w 6010275"/>
                <a:gd name="connsiteY10" fmla="*/ 274320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43275 w 6010275"/>
                <a:gd name="connsiteY10" fmla="*/ 274320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43275 w 6010275"/>
                <a:gd name="connsiteY10" fmla="*/ 275272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257550 w 6010275"/>
                <a:gd name="connsiteY10" fmla="*/ 280035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05175 w 6010275"/>
                <a:gd name="connsiteY10" fmla="*/ 277177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24225 w 6010275"/>
                <a:gd name="connsiteY10" fmla="*/ 277177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0275" h="3276600">
                  <a:moveTo>
                    <a:pt x="0" y="3276600"/>
                  </a:moveTo>
                  <a:lnTo>
                    <a:pt x="352425" y="3257550"/>
                  </a:lnTo>
                  <a:lnTo>
                    <a:pt x="676275" y="3238500"/>
                  </a:lnTo>
                  <a:cubicBezTo>
                    <a:pt x="784225" y="3232150"/>
                    <a:pt x="889000" y="3228975"/>
                    <a:pt x="1000125" y="3219450"/>
                  </a:cubicBezTo>
                  <a:cubicBezTo>
                    <a:pt x="1111250" y="3209925"/>
                    <a:pt x="1233488" y="3192462"/>
                    <a:pt x="1343025" y="3181350"/>
                  </a:cubicBezTo>
                  <a:cubicBezTo>
                    <a:pt x="1452563" y="3170237"/>
                    <a:pt x="1544638" y="3165475"/>
                    <a:pt x="1657350" y="3152775"/>
                  </a:cubicBezTo>
                  <a:cubicBezTo>
                    <a:pt x="1770062" y="3140075"/>
                    <a:pt x="2019300" y="3105150"/>
                    <a:pt x="2019300" y="3105150"/>
                  </a:cubicBezTo>
                  <a:cubicBezTo>
                    <a:pt x="2133600" y="3089275"/>
                    <a:pt x="2235200" y="3078163"/>
                    <a:pt x="2343150" y="3057525"/>
                  </a:cubicBezTo>
                  <a:cubicBezTo>
                    <a:pt x="2451100" y="3036887"/>
                    <a:pt x="2667000" y="2981325"/>
                    <a:pt x="2667000" y="2981325"/>
                  </a:cubicBezTo>
                  <a:cubicBezTo>
                    <a:pt x="2778125" y="2951162"/>
                    <a:pt x="2900363" y="2911475"/>
                    <a:pt x="3009900" y="2876550"/>
                  </a:cubicBezTo>
                  <a:cubicBezTo>
                    <a:pt x="3119438" y="2841625"/>
                    <a:pt x="3225800" y="2806700"/>
                    <a:pt x="3324225" y="2771775"/>
                  </a:cubicBezTo>
                  <a:cubicBezTo>
                    <a:pt x="3436937" y="2727325"/>
                    <a:pt x="3571875" y="2667000"/>
                    <a:pt x="3686175" y="2609850"/>
                  </a:cubicBezTo>
                  <a:cubicBezTo>
                    <a:pt x="3800475" y="2552700"/>
                    <a:pt x="3900488" y="2497137"/>
                    <a:pt x="4010025" y="2428875"/>
                  </a:cubicBezTo>
                  <a:cubicBezTo>
                    <a:pt x="4119562" y="2360613"/>
                    <a:pt x="4232275" y="2284412"/>
                    <a:pt x="4343400" y="2200275"/>
                  </a:cubicBezTo>
                  <a:cubicBezTo>
                    <a:pt x="4454525" y="2116137"/>
                    <a:pt x="4565650" y="2025650"/>
                    <a:pt x="4676775" y="1924050"/>
                  </a:cubicBezTo>
                  <a:cubicBezTo>
                    <a:pt x="4787900" y="1822450"/>
                    <a:pt x="4899025" y="1717675"/>
                    <a:pt x="5010150" y="1590675"/>
                  </a:cubicBezTo>
                  <a:cubicBezTo>
                    <a:pt x="5121275" y="1463675"/>
                    <a:pt x="5233988" y="1320800"/>
                    <a:pt x="5343525" y="1162050"/>
                  </a:cubicBezTo>
                  <a:cubicBezTo>
                    <a:pt x="5453062" y="1003300"/>
                    <a:pt x="5556250" y="831850"/>
                    <a:pt x="5667375" y="638175"/>
                  </a:cubicBezTo>
                  <a:cubicBezTo>
                    <a:pt x="5778500" y="444500"/>
                    <a:pt x="6010275" y="0"/>
                    <a:pt x="6010275" y="0"/>
                  </a:cubicBezTo>
                  <a:lnTo>
                    <a:pt x="6010275" y="0"/>
                  </a:ln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2087520" y="4010935"/>
              <a:ext cx="6000750" cy="755650"/>
            </a:xfrm>
            <a:custGeom>
              <a:avLst/>
              <a:gdLst>
                <a:gd name="connsiteX0" fmla="*/ 0 w 6000750"/>
                <a:gd name="connsiteY0" fmla="*/ 755650 h 755650"/>
                <a:gd name="connsiteX1" fmla="*/ 342900 w 6000750"/>
                <a:gd name="connsiteY1" fmla="*/ 736600 h 755650"/>
                <a:gd name="connsiteX2" fmla="*/ 673100 w 6000750"/>
                <a:gd name="connsiteY2" fmla="*/ 717550 h 755650"/>
                <a:gd name="connsiteX3" fmla="*/ 1009650 w 6000750"/>
                <a:gd name="connsiteY3" fmla="*/ 692150 h 755650"/>
                <a:gd name="connsiteX4" fmla="*/ 1339850 w 6000750"/>
                <a:gd name="connsiteY4" fmla="*/ 660400 h 755650"/>
                <a:gd name="connsiteX5" fmla="*/ 1676400 w 6000750"/>
                <a:gd name="connsiteY5" fmla="*/ 622300 h 755650"/>
                <a:gd name="connsiteX6" fmla="*/ 2000250 w 6000750"/>
                <a:gd name="connsiteY6" fmla="*/ 584200 h 755650"/>
                <a:gd name="connsiteX7" fmla="*/ 2330450 w 6000750"/>
                <a:gd name="connsiteY7" fmla="*/ 539750 h 755650"/>
                <a:gd name="connsiteX8" fmla="*/ 2679700 w 6000750"/>
                <a:gd name="connsiteY8" fmla="*/ 482600 h 755650"/>
                <a:gd name="connsiteX9" fmla="*/ 3003550 w 6000750"/>
                <a:gd name="connsiteY9" fmla="*/ 425450 h 755650"/>
                <a:gd name="connsiteX10" fmla="*/ 3333750 w 6000750"/>
                <a:gd name="connsiteY10" fmla="*/ 387350 h 755650"/>
                <a:gd name="connsiteX11" fmla="*/ 3670300 w 6000750"/>
                <a:gd name="connsiteY11" fmla="*/ 349250 h 755650"/>
                <a:gd name="connsiteX12" fmla="*/ 4000500 w 6000750"/>
                <a:gd name="connsiteY12" fmla="*/ 311150 h 755650"/>
                <a:gd name="connsiteX13" fmla="*/ 4337050 w 6000750"/>
                <a:gd name="connsiteY13" fmla="*/ 266700 h 755650"/>
                <a:gd name="connsiteX14" fmla="*/ 4667250 w 6000750"/>
                <a:gd name="connsiteY14" fmla="*/ 222250 h 755650"/>
                <a:gd name="connsiteX15" fmla="*/ 4997450 w 6000750"/>
                <a:gd name="connsiteY15" fmla="*/ 171450 h 755650"/>
                <a:gd name="connsiteX16" fmla="*/ 5334000 w 6000750"/>
                <a:gd name="connsiteY16" fmla="*/ 120650 h 755650"/>
                <a:gd name="connsiteX17" fmla="*/ 5657850 w 6000750"/>
                <a:gd name="connsiteY17" fmla="*/ 63500 h 755650"/>
                <a:gd name="connsiteX18" fmla="*/ 6000750 w 6000750"/>
                <a:gd name="connsiteY18" fmla="*/ 0 h 755650"/>
                <a:gd name="connsiteX19" fmla="*/ 6000750 w 6000750"/>
                <a:gd name="connsiteY19" fmla="*/ 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00750" h="755650">
                  <a:moveTo>
                    <a:pt x="0" y="755650"/>
                  </a:moveTo>
                  <a:lnTo>
                    <a:pt x="342900" y="736600"/>
                  </a:lnTo>
                  <a:lnTo>
                    <a:pt x="673100" y="717550"/>
                  </a:lnTo>
                  <a:lnTo>
                    <a:pt x="1009650" y="692150"/>
                  </a:lnTo>
                  <a:cubicBezTo>
                    <a:pt x="1120775" y="682625"/>
                    <a:pt x="1339850" y="660400"/>
                    <a:pt x="1339850" y="660400"/>
                  </a:cubicBezTo>
                  <a:lnTo>
                    <a:pt x="1676400" y="622300"/>
                  </a:lnTo>
                  <a:lnTo>
                    <a:pt x="2000250" y="584200"/>
                  </a:lnTo>
                  <a:lnTo>
                    <a:pt x="2330450" y="539750"/>
                  </a:lnTo>
                  <a:cubicBezTo>
                    <a:pt x="2443692" y="522817"/>
                    <a:pt x="2679700" y="482600"/>
                    <a:pt x="2679700" y="482600"/>
                  </a:cubicBezTo>
                  <a:cubicBezTo>
                    <a:pt x="2791883" y="463550"/>
                    <a:pt x="2894542" y="441325"/>
                    <a:pt x="3003550" y="425450"/>
                  </a:cubicBezTo>
                  <a:cubicBezTo>
                    <a:pt x="3112558" y="409575"/>
                    <a:pt x="3333750" y="387350"/>
                    <a:pt x="3333750" y="387350"/>
                  </a:cubicBezTo>
                  <a:lnTo>
                    <a:pt x="3670300" y="349250"/>
                  </a:lnTo>
                  <a:lnTo>
                    <a:pt x="4000500" y="311150"/>
                  </a:lnTo>
                  <a:lnTo>
                    <a:pt x="4337050" y="266700"/>
                  </a:lnTo>
                  <a:lnTo>
                    <a:pt x="4667250" y="222250"/>
                  </a:lnTo>
                  <a:lnTo>
                    <a:pt x="4997450" y="171450"/>
                  </a:lnTo>
                  <a:lnTo>
                    <a:pt x="5334000" y="120650"/>
                  </a:lnTo>
                  <a:cubicBezTo>
                    <a:pt x="5444066" y="102658"/>
                    <a:pt x="5657850" y="63500"/>
                    <a:pt x="5657850" y="63500"/>
                  </a:cubicBezTo>
                  <a:lnTo>
                    <a:pt x="6000750" y="0"/>
                  </a:lnTo>
                  <a:lnTo>
                    <a:pt x="6000750" y="0"/>
                  </a:lnTo>
                </a:path>
              </a:pathLst>
            </a:custGeom>
            <a:noFill/>
            <a:ln w="136525" cap="rnd">
              <a:solidFill>
                <a:srgbClr val="00CD01"/>
              </a:solidFill>
              <a:tailEnd type="triangle" w="med" len="med"/>
            </a:ln>
            <a:effectLst>
              <a:glow rad="63500">
                <a:srgbClr val="00CD01">
                  <a:alpha val="40000"/>
                </a:srgbClr>
              </a:glow>
            </a:effectLst>
            <a:scene3d>
              <a:camera prst="orthographicFront"/>
              <a:lightRig rig="threePt" dir="t"/>
            </a:scene3d>
            <a:sp3d contourW="12700">
              <a:bevelT/>
              <a:contourClr>
                <a:srgbClr val="00CD0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22476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86213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38"/>
            <a:ext cx="8229600" cy="805932"/>
          </a:xfrm>
        </p:spPr>
        <p:txBody>
          <a:bodyPr/>
          <a:lstStyle/>
          <a:p>
            <a:r>
              <a:rPr lang="en-US" dirty="0" smtClean="0"/>
              <a:t>Success is….</a:t>
            </a:r>
            <a:endParaRPr lang="en-US" dirty="0"/>
          </a:p>
        </p:txBody>
      </p:sp>
      <p:sp>
        <p:nvSpPr>
          <p:cNvPr id="3" name="Content Placeholder 2"/>
          <p:cNvSpPr>
            <a:spLocks noGrp="1"/>
          </p:cNvSpPr>
          <p:nvPr>
            <p:ph idx="1"/>
          </p:nvPr>
        </p:nvSpPr>
        <p:spPr>
          <a:xfrm>
            <a:off x="457200" y="853820"/>
            <a:ext cx="8229600" cy="2566129"/>
          </a:xfrm>
        </p:spPr>
        <p:txBody>
          <a:bodyPr>
            <a:noAutofit/>
          </a:bodyPr>
          <a:lstStyle/>
          <a:p>
            <a:pPr marL="0" indent="0">
              <a:buNone/>
            </a:pPr>
            <a:r>
              <a:rPr lang="en-US" sz="2000" dirty="0"/>
              <a:t>Our </a:t>
            </a:r>
            <a:r>
              <a:rPr lang="en-US" sz="2000" b="1" dirty="0"/>
              <a:t>insatiable thirst for compute cycles is in conflict with coming demise </a:t>
            </a:r>
            <a:r>
              <a:rPr lang="en-US" sz="2000" dirty="0"/>
              <a:t>of Moore’s Law in Silicon. DOE has an opportunity </a:t>
            </a:r>
            <a:r>
              <a:rPr lang="en-US" sz="2000" b="1" dirty="0"/>
              <a:t>to lead the national effort to transition </a:t>
            </a:r>
            <a:r>
              <a:rPr lang="en-US" sz="2000" dirty="0"/>
              <a:t>to a new information technology platform, by enhancing coordination and communication and by </a:t>
            </a:r>
            <a:r>
              <a:rPr lang="en-US" sz="2000" b="1" dirty="0"/>
              <a:t>driving the development a new “grand-challenge-level” </a:t>
            </a:r>
            <a:r>
              <a:rPr lang="en-US" sz="2000" b="1" dirty="0" err="1"/>
              <a:t>codesign</a:t>
            </a:r>
            <a:r>
              <a:rPr lang="en-US" sz="2000" b="1" dirty="0"/>
              <a:t> framework paradigm</a:t>
            </a:r>
            <a:r>
              <a:rPr lang="en-US" sz="2000" dirty="0"/>
              <a:t>. </a:t>
            </a:r>
            <a:r>
              <a:rPr lang="en-US" sz="2000" b="1" u="sng" dirty="0"/>
              <a:t>Success in this initiative is a coordinated Public-Private Partnership that will accelerate the development of the next “Computing Freeway” to support our Information Economy for the next 40 years</a:t>
            </a:r>
            <a:r>
              <a:rPr lang="en-US" sz="2000" b="1" u="sng" dirty="0" smtClean="0"/>
              <a:t>.</a:t>
            </a:r>
            <a:endParaRPr lang="en-US" sz="2000" b="1" u="sng"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354" y="3613995"/>
            <a:ext cx="4224030" cy="1802638"/>
          </a:xfrm>
          <a:prstGeom prst="rect">
            <a:avLst/>
          </a:prstGeom>
        </p:spPr>
      </p:pic>
      <p:grpSp>
        <p:nvGrpSpPr>
          <p:cNvPr id="16" name="Group 15"/>
          <p:cNvGrpSpPr/>
          <p:nvPr/>
        </p:nvGrpSpPr>
        <p:grpSpPr>
          <a:xfrm>
            <a:off x="2542753" y="3477537"/>
            <a:ext cx="4409249" cy="2864725"/>
            <a:chOff x="4422384" y="3518436"/>
            <a:chExt cx="4409249" cy="286472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2384" y="4375184"/>
              <a:ext cx="4264416" cy="200797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52002" y="3518436"/>
              <a:ext cx="1879631" cy="1130535"/>
            </a:xfrm>
            <a:prstGeom prst="rect">
              <a:avLst/>
            </a:prstGeom>
          </p:spPr>
        </p:pic>
        <p:sp>
          <p:nvSpPr>
            <p:cNvPr id="11" name="TextBox 10"/>
            <p:cNvSpPr txBox="1"/>
            <p:nvPr/>
          </p:nvSpPr>
          <p:spPr>
            <a:xfrm>
              <a:off x="4557517" y="4464305"/>
              <a:ext cx="998215" cy="369332"/>
            </a:xfrm>
            <a:prstGeom prst="rect">
              <a:avLst/>
            </a:prstGeom>
            <a:solidFill>
              <a:srgbClr val="FCD5B5"/>
            </a:solidFill>
            <a:effectLst>
              <a:glow rad="101600">
                <a:schemeClr val="accent1">
                  <a:lumMod val="60000"/>
                  <a:lumOff val="40000"/>
                  <a:alpha val="85000"/>
                </a:schemeClr>
              </a:glow>
              <a:softEdge rad="50800"/>
            </a:effectLst>
          </p:spPr>
          <p:txBody>
            <a:bodyPr wrap="none" rtlCol="0">
              <a:spAutoFit/>
            </a:bodyPr>
            <a:lstStyle/>
            <a:p>
              <a:r>
                <a:rPr lang="en-US" b="1" dirty="0" smtClean="0">
                  <a:solidFill>
                    <a:srgbClr val="3366FF"/>
                  </a:solidFill>
                </a:rPr>
                <a:t>Problem</a:t>
              </a:r>
            </a:p>
          </p:txBody>
        </p:sp>
      </p:grpSp>
      <p:sp>
        <p:nvSpPr>
          <p:cNvPr id="14" name="TextBox 13"/>
          <p:cNvSpPr txBox="1"/>
          <p:nvPr/>
        </p:nvSpPr>
        <p:spPr>
          <a:xfrm>
            <a:off x="356439" y="3757718"/>
            <a:ext cx="917965" cy="369332"/>
          </a:xfrm>
          <a:prstGeom prst="rect">
            <a:avLst/>
          </a:prstGeom>
          <a:solidFill>
            <a:srgbClr val="FCD5B5"/>
          </a:solidFill>
          <a:effectLst>
            <a:glow rad="101600">
              <a:schemeClr val="accent1">
                <a:lumMod val="60000"/>
                <a:lumOff val="40000"/>
                <a:alpha val="85000"/>
              </a:schemeClr>
            </a:glow>
            <a:softEdge rad="50800"/>
          </a:effectLst>
        </p:spPr>
        <p:txBody>
          <a:bodyPr wrap="none" rtlCol="0">
            <a:spAutoFit/>
          </a:bodyPr>
          <a:lstStyle/>
          <a:p>
            <a:r>
              <a:rPr lang="en-US" b="1" dirty="0" smtClean="0">
                <a:solidFill>
                  <a:srgbClr val="3366FF"/>
                </a:solidFill>
              </a:rPr>
              <a:t>Present</a:t>
            </a:r>
          </a:p>
        </p:txBody>
      </p:sp>
      <p:grpSp>
        <p:nvGrpSpPr>
          <p:cNvPr id="17" name="Group 16"/>
          <p:cNvGrpSpPr/>
          <p:nvPr/>
        </p:nvGrpSpPr>
        <p:grpSpPr>
          <a:xfrm>
            <a:off x="5871323" y="4738280"/>
            <a:ext cx="3149132" cy="2010476"/>
            <a:chOff x="4768361" y="1674808"/>
            <a:chExt cx="3149132" cy="2010476"/>
          </a:xfrm>
        </p:grpSpPr>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8361" y="1674808"/>
              <a:ext cx="3149132" cy="2010476"/>
            </a:xfrm>
            <a:prstGeom prst="rect">
              <a:avLst/>
            </a:prstGeom>
          </p:spPr>
        </p:pic>
        <p:sp>
          <p:nvSpPr>
            <p:cNvPr id="15" name="TextBox 14"/>
            <p:cNvSpPr txBox="1"/>
            <p:nvPr/>
          </p:nvSpPr>
          <p:spPr>
            <a:xfrm>
              <a:off x="4897692" y="1846428"/>
              <a:ext cx="816637" cy="369332"/>
            </a:xfrm>
            <a:prstGeom prst="rect">
              <a:avLst/>
            </a:prstGeom>
            <a:solidFill>
              <a:srgbClr val="FCD5B5"/>
            </a:solidFill>
            <a:effectLst>
              <a:glow rad="101600">
                <a:schemeClr val="accent1">
                  <a:lumMod val="60000"/>
                  <a:lumOff val="40000"/>
                  <a:alpha val="85000"/>
                </a:schemeClr>
              </a:glow>
              <a:softEdge rad="50800"/>
            </a:effectLst>
          </p:spPr>
          <p:txBody>
            <a:bodyPr wrap="none" rtlCol="0">
              <a:spAutoFit/>
            </a:bodyPr>
            <a:lstStyle/>
            <a:p>
              <a:r>
                <a:rPr lang="en-US" b="1" dirty="0" smtClean="0">
                  <a:solidFill>
                    <a:srgbClr val="3366FF"/>
                  </a:solidFill>
                </a:rPr>
                <a:t>Future</a:t>
              </a:r>
            </a:p>
          </p:txBody>
        </p:sp>
      </p:grpSp>
    </p:spTree>
    <p:extLst>
      <p:ext uri="{BB962C8B-B14F-4D97-AF65-F5344CB8AC3E}">
        <p14:creationId xmlns:p14="http://schemas.microsoft.com/office/powerpoint/2010/main" val="7057674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2354957" y="1161231"/>
            <a:ext cx="2029399" cy="1352933"/>
          </a:xfrm>
          <a:prstGeom prst="rect">
            <a:avLst/>
          </a:prstGeom>
        </p:spPr>
      </p:pic>
      <p:sp>
        <p:nvSpPr>
          <p:cNvPr id="2" name="Title 1"/>
          <p:cNvSpPr>
            <a:spLocks noGrp="1"/>
          </p:cNvSpPr>
          <p:nvPr>
            <p:ph type="title"/>
          </p:nvPr>
        </p:nvSpPr>
        <p:spPr>
          <a:xfrm>
            <a:off x="0" y="8006"/>
            <a:ext cx="8178398" cy="968968"/>
          </a:xfrm>
        </p:spPr>
        <p:txBody>
          <a:bodyPr>
            <a:normAutofit/>
          </a:bodyPr>
          <a:lstStyle/>
          <a:p>
            <a:r>
              <a:rPr lang="en-US" dirty="0" smtClean="0"/>
              <a:t>Beyond Moore’s Law Photonics</a:t>
            </a:r>
            <a:endParaRPr lang="en-US" dirty="0"/>
          </a:p>
        </p:txBody>
      </p:sp>
      <p:sp>
        <p:nvSpPr>
          <p:cNvPr id="3" name="Content Placeholder 2"/>
          <p:cNvSpPr>
            <a:spLocks noGrp="1"/>
          </p:cNvSpPr>
          <p:nvPr>
            <p:ph idx="1"/>
          </p:nvPr>
        </p:nvSpPr>
        <p:spPr>
          <a:xfrm>
            <a:off x="-6351" y="2353081"/>
            <a:ext cx="4390707" cy="426077"/>
          </a:xfrm>
        </p:spPr>
        <p:txBody>
          <a:bodyPr>
            <a:noAutofit/>
          </a:bodyPr>
          <a:lstStyle/>
          <a:p>
            <a:pPr marL="0" indent="0" algn="ctr">
              <a:buNone/>
            </a:pPr>
            <a:r>
              <a:rPr lang="en-US" sz="1400" dirty="0" smtClean="0"/>
              <a:t>Today’s </a:t>
            </a:r>
            <a:r>
              <a:rPr lang="en-US" sz="1400" dirty="0" err="1" smtClean="0"/>
              <a:t>Petascale</a:t>
            </a:r>
            <a:r>
              <a:rPr lang="en-US" sz="1400" dirty="0" smtClean="0"/>
              <a:t> computing utilize optical transceivers for the ‘network’ interconnect</a:t>
            </a:r>
          </a:p>
          <a:p>
            <a:pPr lvl="1"/>
            <a:endParaRPr lang="en-US" sz="1200" dirty="0" smtClean="0"/>
          </a:p>
        </p:txBody>
      </p:sp>
      <p:pic>
        <p:nvPicPr>
          <p:cNvPr id="5" name="Picture 4" descr="Screen Shot 2016-03-04 at 2.27.26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918" y="976974"/>
            <a:ext cx="2216476" cy="1375396"/>
          </a:xfrm>
          <a:prstGeom prst="rect">
            <a:avLst/>
          </a:prstGeom>
        </p:spPr>
      </p:pic>
      <p:sp>
        <p:nvSpPr>
          <p:cNvPr id="6" name="Content Placeholder 2"/>
          <p:cNvSpPr txBox="1">
            <a:spLocks/>
          </p:cNvSpPr>
          <p:nvPr/>
        </p:nvSpPr>
        <p:spPr>
          <a:xfrm>
            <a:off x="388553" y="5507305"/>
            <a:ext cx="3932808" cy="11210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t>Hetero-Integrated CMOS photonics manufacturing</a:t>
            </a:r>
          </a:p>
          <a:p>
            <a:r>
              <a:rPr lang="en-US" sz="1200" dirty="0" smtClean="0"/>
              <a:t>Drastically lower the cost of packaging</a:t>
            </a:r>
          </a:p>
          <a:p>
            <a:r>
              <a:rPr lang="en-US" sz="1200" dirty="0" smtClean="0"/>
              <a:t>Higher data rate per optical IO, further reduction</a:t>
            </a:r>
          </a:p>
          <a:p>
            <a:r>
              <a:rPr lang="en-US" sz="1200" dirty="0" smtClean="0"/>
              <a:t>25 </a:t>
            </a:r>
            <a:r>
              <a:rPr lang="en-US" sz="1200" dirty="0" err="1" smtClean="0"/>
              <a:t>pJ</a:t>
            </a:r>
            <a:r>
              <a:rPr lang="en-US" sz="1200" dirty="0" smtClean="0"/>
              <a:t>/bit </a:t>
            </a:r>
            <a:r>
              <a:rPr lang="en-US" sz="1200" dirty="0" smtClean="0">
                <a:sym typeface="Wingdings"/>
              </a:rPr>
              <a:t> &lt; 1 </a:t>
            </a:r>
            <a:r>
              <a:rPr lang="en-US" sz="1200" dirty="0" err="1" smtClean="0">
                <a:sym typeface="Wingdings"/>
              </a:rPr>
              <a:t>pJ</a:t>
            </a:r>
            <a:r>
              <a:rPr lang="en-US" sz="1200" dirty="0" smtClean="0">
                <a:sym typeface="Wingdings"/>
              </a:rPr>
              <a:t>/bit optics total (&gt; 25X)</a:t>
            </a:r>
          </a:p>
          <a:p>
            <a:r>
              <a:rPr lang="en-US" sz="1200" dirty="0" smtClean="0">
                <a:sym typeface="Wingdings"/>
              </a:rPr>
              <a:t>$1/Gb/s  10¢</a:t>
            </a:r>
            <a:r>
              <a:rPr lang="en-US" sz="1200" dirty="0" smtClean="0"/>
              <a:t> </a:t>
            </a:r>
            <a:r>
              <a:rPr lang="en-US" sz="1200" dirty="0"/>
              <a:t>Gb/</a:t>
            </a:r>
            <a:r>
              <a:rPr lang="en-US" sz="1200" dirty="0" smtClean="0"/>
              <a:t>s ($100/Tb/s) (10X)</a:t>
            </a:r>
            <a:endParaRPr lang="en-US" sz="1200" dirty="0"/>
          </a:p>
          <a:p>
            <a:endParaRPr lang="en-US" sz="1200" dirty="0" smtClean="0">
              <a:sym typeface="Wingdings"/>
            </a:endParaRPr>
          </a:p>
        </p:txBody>
      </p:sp>
      <p:sp>
        <p:nvSpPr>
          <p:cNvPr id="7" name="TextBox 6"/>
          <p:cNvSpPr txBox="1"/>
          <p:nvPr/>
        </p:nvSpPr>
        <p:spPr>
          <a:xfrm>
            <a:off x="2407464" y="999436"/>
            <a:ext cx="2108974" cy="923330"/>
          </a:xfrm>
          <a:prstGeom prst="rect">
            <a:avLst/>
          </a:prstGeom>
          <a:solidFill>
            <a:schemeClr val="bg1">
              <a:alpha val="75000"/>
            </a:schemeClr>
          </a:solidFill>
        </p:spPr>
        <p:txBody>
          <a:bodyPr wrap="square" rtlCol="0">
            <a:spAutoFit/>
          </a:bodyPr>
          <a:lstStyle/>
          <a:p>
            <a:r>
              <a:rPr lang="en-US" dirty="0"/>
              <a:t> </a:t>
            </a:r>
            <a:r>
              <a:rPr lang="en-US" dirty="0" smtClean="0"/>
              <a:t>- &gt; $1/Gb/s</a:t>
            </a:r>
          </a:p>
          <a:p>
            <a:r>
              <a:rPr lang="en-US" dirty="0"/>
              <a:t> </a:t>
            </a:r>
            <a:r>
              <a:rPr lang="en-US" dirty="0" smtClean="0"/>
              <a:t>-    25 </a:t>
            </a:r>
            <a:r>
              <a:rPr lang="en-US" dirty="0" err="1" smtClean="0"/>
              <a:t>pJ</a:t>
            </a:r>
            <a:r>
              <a:rPr lang="en-US" dirty="0" smtClean="0"/>
              <a:t>/bit</a:t>
            </a:r>
          </a:p>
          <a:p>
            <a:r>
              <a:rPr lang="en-US" dirty="0" smtClean="0"/>
              <a:t>Both Too High</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602" y="5001049"/>
            <a:ext cx="1102549" cy="446873"/>
          </a:xfrm>
          <a:prstGeom prst="rect">
            <a:avLst/>
          </a:prstGeom>
        </p:spPr>
      </p:pic>
      <p:sp>
        <p:nvSpPr>
          <p:cNvPr id="9" name="Content Placeholder 2"/>
          <p:cNvSpPr txBox="1">
            <a:spLocks/>
          </p:cNvSpPr>
          <p:nvPr/>
        </p:nvSpPr>
        <p:spPr>
          <a:xfrm>
            <a:off x="4545012" y="5017074"/>
            <a:ext cx="4605966" cy="16112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smtClean="0"/>
              <a:t>Interface to LV-CMOS and beyond-Moore’s transistor devices</a:t>
            </a:r>
          </a:p>
          <a:p>
            <a:pPr lvl="1"/>
            <a:r>
              <a:rPr lang="en-US" sz="1200" dirty="0" smtClean="0"/>
              <a:t>TFETs, Quantum, </a:t>
            </a:r>
            <a:r>
              <a:rPr lang="en-US" sz="1200" dirty="0" err="1" smtClean="0"/>
              <a:t>Neuromorphic</a:t>
            </a:r>
            <a:r>
              <a:rPr lang="en-US" sz="1200" dirty="0" smtClean="0"/>
              <a:t>, etc.</a:t>
            </a:r>
          </a:p>
          <a:p>
            <a:r>
              <a:rPr lang="en-US" sz="1400" b="1" dirty="0" smtClean="0"/>
              <a:t>Optical switching, routing, computing</a:t>
            </a:r>
          </a:p>
          <a:p>
            <a:r>
              <a:rPr lang="en-US" sz="1400" b="1" dirty="0" smtClean="0"/>
              <a:t>Optical modeling infrastructure</a:t>
            </a:r>
          </a:p>
          <a:p>
            <a:pPr lvl="1"/>
            <a:r>
              <a:rPr lang="en-US" sz="1200" dirty="0" smtClean="0"/>
              <a:t>Optical materials, devices </a:t>
            </a:r>
            <a:r>
              <a:rPr lang="en-US" sz="1200" dirty="0" smtClean="0">
                <a:sym typeface="Wingdings"/>
              </a:rPr>
              <a:t> sub-systems  application impact</a:t>
            </a:r>
            <a:endParaRPr lang="en-US" sz="1200" dirty="0" smtClean="0"/>
          </a:p>
          <a:p>
            <a:endParaRPr lang="en-US" sz="1400" dirty="0" smtClean="0"/>
          </a:p>
          <a:p>
            <a:endParaRPr lang="en-US" sz="1400" dirty="0" smtClean="0"/>
          </a:p>
        </p:txBody>
      </p:sp>
      <p:pic>
        <p:nvPicPr>
          <p:cNvPr id="10" name="Picture 9" descr="Screen Shot 2016-03-04 at 3.18.52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68802" y="5063335"/>
            <a:ext cx="1939802" cy="384587"/>
          </a:xfrm>
          <a:prstGeom prst="rect">
            <a:avLst/>
          </a:prstGeom>
        </p:spPr>
      </p:pic>
      <p:grpSp>
        <p:nvGrpSpPr>
          <p:cNvPr id="4" name="Group 3"/>
          <p:cNvGrpSpPr/>
          <p:nvPr/>
        </p:nvGrpSpPr>
        <p:grpSpPr>
          <a:xfrm>
            <a:off x="44389" y="3235160"/>
            <a:ext cx="4545014" cy="1739403"/>
            <a:chOff x="-1" y="3287229"/>
            <a:chExt cx="4545014" cy="1739403"/>
          </a:xfrm>
        </p:grpSpPr>
        <p:pic>
          <p:nvPicPr>
            <p:cNvPr id="13" name="Picture 12" descr="Screen Shot 2016-03-04 at 3.22.25 P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 y="3287229"/>
              <a:ext cx="4545013" cy="1195652"/>
            </a:xfrm>
            <a:prstGeom prst="rect">
              <a:avLst/>
            </a:prstGeom>
          </p:spPr>
        </p:pic>
        <p:pic>
          <p:nvPicPr>
            <p:cNvPr id="14" name="Picture 2" descr="\\Snl\mesa\Projects\SiliconPhotonics\cderose\ONR\IntegratedLens.bmp"/>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300000"/>
                      </a14:imgEffect>
                    </a14:imgLayer>
                  </a14:imgProps>
                </a:ext>
                <a:ext uri="{28A0092B-C50C-407E-A947-70E740481C1C}">
                  <a14:useLocalDpi xmlns:a14="http://schemas.microsoft.com/office/drawing/2010/main"/>
                </a:ext>
              </a:extLst>
            </a:blip>
            <a:srcRect/>
            <a:stretch/>
          </p:blipFill>
          <p:spPr bwMode="auto">
            <a:xfrm rot="5400000">
              <a:off x="780925" y="4266557"/>
              <a:ext cx="542413" cy="975060"/>
            </a:xfrm>
            <a:prstGeom prst="rect">
              <a:avLst/>
            </a:prstGeom>
            <a:noFill/>
          </p:spPr>
        </p:pic>
        <p:pic>
          <p:nvPicPr>
            <p:cNvPr id="15" name="Picture 3" descr="\\Snl\mesa\Projects\SiliconPhotonics\cderose\ONR\RingResonator3.bmp"/>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rcRect/>
            <a:stretch/>
          </p:blipFill>
          <p:spPr bwMode="auto">
            <a:xfrm rot="5400000">
              <a:off x="11094" y="4471786"/>
              <a:ext cx="542414" cy="564602"/>
            </a:xfrm>
            <a:prstGeom prst="rect">
              <a:avLst/>
            </a:prstGeom>
            <a:noFill/>
          </p:spPr>
        </p:pic>
        <p:pic>
          <p:nvPicPr>
            <p:cNvPr id="16" name="Picture 15" descr="UnConnectedDisksZoom.bmp"/>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a:stretch/>
          </p:blipFill>
          <p:spPr>
            <a:xfrm rot="16200000">
              <a:off x="2354823" y="4369748"/>
              <a:ext cx="542413" cy="768677"/>
            </a:xfrm>
            <a:prstGeom prst="rect">
              <a:avLst/>
            </a:prstGeom>
          </p:spPr>
        </p:pic>
        <p:pic>
          <p:nvPicPr>
            <p:cNvPr id="17" name="Picture 16"/>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a:ext>
              </a:extLst>
            </a:blip>
            <a:srcRect/>
            <a:stretch/>
          </p:blipFill>
          <p:spPr>
            <a:xfrm>
              <a:off x="1539662" y="4482880"/>
              <a:ext cx="702030" cy="542414"/>
            </a:xfrm>
            <a:prstGeom prst="rect">
              <a:avLst/>
            </a:prstGeom>
          </p:spPr>
        </p:pic>
        <p:grpSp>
          <p:nvGrpSpPr>
            <p:cNvPr id="18" name="Group 17"/>
            <p:cNvGrpSpPr>
              <a:grpSpLocks noChangeAspect="1"/>
            </p:cNvGrpSpPr>
            <p:nvPr/>
          </p:nvGrpSpPr>
          <p:grpSpPr>
            <a:xfrm rot="16200000">
              <a:off x="3011656" y="4478089"/>
              <a:ext cx="554139" cy="540268"/>
              <a:chOff x="819146" y="104774"/>
              <a:chExt cx="4829180" cy="4705351"/>
            </a:xfrm>
          </p:grpSpPr>
          <p:pic>
            <p:nvPicPr>
              <p:cNvPr id="19" name="Picture 2" descr="\\snl\mesa\Temp\APOM\XGCchip photos\XGCa.bmp"/>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819146" y="104774"/>
                <a:ext cx="3638553" cy="28746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snl\mesa\Temp\APOM\XGCchip photos\XGCb.bmp"/>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4045743" y="104774"/>
                <a:ext cx="1602582" cy="28908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nl\mesa\Temp\APOM\XGCchip photos\XGCc.bmp"/>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842958" y="2362201"/>
                <a:ext cx="36576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nl\mesa\Temp\APOM\XGCchip photos\XGCe.bmp"/>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819147" y="2895608"/>
                <a:ext cx="3657600" cy="19145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snl\mesa\Temp\APOM\XGCchip photos\XGCf.bmp"/>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t="-2"/>
              <a:stretch/>
            </p:blipFill>
            <p:spPr bwMode="auto">
              <a:xfrm>
                <a:off x="3965981" y="2876560"/>
                <a:ext cx="1682345" cy="193356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Screen Shot 2014-03-19 at 9.31.24 AM.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558860" y="4471153"/>
              <a:ext cx="986153" cy="555479"/>
            </a:xfrm>
            <a:prstGeom prst="rect">
              <a:avLst/>
            </a:prstGeom>
          </p:spPr>
        </p:pic>
      </p:grpSp>
      <p:sp>
        <p:nvSpPr>
          <p:cNvPr id="26" name="TextBox 25"/>
          <p:cNvSpPr txBox="1"/>
          <p:nvPr/>
        </p:nvSpPr>
        <p:spPr>
          <a:xfrm>
            <a:off x="83217" y="2850182"/>
            <a:ext cx="4411208" cy="369332"/>
          </a:xfrm>
          <a:prstGeom prst="rect">
            <a:avLst/>
          </a:prstGeom>
          <a:solidFill>
            <a:schemeClr val="tx2">
              <a:lumMod val="60000"/>
              <a:lumOff val="40000"/>
            </a:schemeClr>
          </a:solidFill>
        </p:spPr>
        <p:txBody>
          <a:bodyPr wrap="none" rtlCol="0">
            <a:spAutoFit/>
          </a:bodyPr>
          <a:lstStyle/>
          <a:p>
            <a:r>
              <a:rPr lang="en-US" dirty="0" smtClean="0"/>
              <a:t>5 -10 years: Commodity Integrated Photonics</a:t>
            </a:r>
            <a:endParaRPr lang="en-US" dirty="0"/>
          </a:p>
        </p:txBody>
      </p:sp>
      <p:sp>
        <p:nvSpPr>
          <p:cNvPr id="27" name="Content Placeholder 2"/>
          <p:cNvSpPr txBox="1">
            <a:spLocks/>
          </p:cNvSpPr>
          <p:nvPr/>
        </p:nvSpPr>
        <p:spPr>
          <a:xfrm>
            <a:off x="4538663" y="1463546"/>
            <a:ext cx="4605337" cy="1175097"/>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Scale Energy and Cost by 10</a:t>
            </a:r>
            <a:r>
              <a:rPr lang="en-US" b="1" baseline="30000" dirty="0" smtClean="0"/>
              <a:t>4</a:t>
            </a:r>
            <a:endParaRPr lang="en-US" b="1" dirty="0" smtClean="0"/>
          </a:p>
          <a:p>
            <a:pPr marL="457200" lvl="1" indent="0">
              <a:buNone/>
            </a:pPr>
            <a:r>
              <a:rPr lang="en-US" dirty="0" smtClean="0">
                <a:sym typeface="Wingdings"/>
              </a:rPr>
              <a:t>  1 </a:t>
            </a:r>
            <a:r>
              <a:rPr lang="en-US" dirty="0" err="1" smtClean="0">
                <a:sym typeface="Wingdings"/>
              </a:rPr>
              <a:t>fJ</a:t>
            </a:r>
            <a:r>
              <a:rPr lang="en-US" dirty="0" smtClean="0">
                <a:sym typeface="Wingdings"/>
              </a:rPr>
              <a:t>/bit </a:t>
            </a:r>
            <a:r>
              <a:rPr lang="en-US" dirty="0">
                <a:sym typeface="Wingdings"/>
              </a:rPr>
              <a:t>optics complete (</a:t>
            </a:r>
            <a:r>
              <a:rPr lang="en-US" dirty="0" smtClean="0">
                <a:sym typeface="Wingdings"/>
              </a:rPr>
              <a:t>&gt;25,000X equivalent)</a:t>
            </a:r>
          </a:p>
          <a:p>
            <a:pPr lvl="1">
              <a:buFont typeface="Wingdings" charset="0"/>
              <a:buChar char="à"/>
            </a:pPr>
            <a:r>
              <a:rPr lang="en-US" dirty="0" smtClean="0">
                <a:sym typeface="Wingdings"/>
              </a:rPr>
              <a:t>0.01¢</a:t>
            </a:r>
            <a:r>
              <a:rPr lang="en-US" dirty="0" smtClean="0"/>
              <a:t> Gb/s ($10</a:t>
            </a:r>
            <a:r>
              <a:rPr lang="en-US" dirty="0" smtClean="0">
                <a:sym typeface="Wingdings"/>
              </a:rPr>
              <a:t>¢/Tb/s) (&gt;10,000X equivalent)</a:t>
            </a:r>
          </a:p>
          <a:p>
            <a:pPr marL="457200" lvl="1" indent="0">
              <a:buNone/>
            </a:pPr>
            <a:endParaRPr lang="en-US" sz="1600" dirty="0" smtClean="0">
              <a:sym typeface="Wingdings"/>
            </a:endParaRPr>
          </a:p>
          <a:p>
            <a:r>
              <a:rPr lang="en-US" b="1" dirty="0" smtClean="0">
                <a:solidFill>
                  <a:srgbClr val="0000FF"/>
                </a:solidFill>
              </a:rPr>
              <a:t>New Materials, Devices, Components</a:t>
            </a:r>
          </a:p>
          <a:p>
            <a:pPr lvl="1">
              <a:buFont typeface="Wingdings" charset="0"/>
              <a:buChar char="à"/>
            </a:pPr>
            <a:endParaRPr lang="en-US" dirty="0" smtClean="0">
              <a:sym typeface="Wingdings"/>
            </a:endParaRPr>
          </a:p>
          <a:p>
            <a:pPr lvl="1">
              <a:buFont typeface="Wingdings" charset="0"/>
              <a:buChar char="à"/>
            </a:pPr>
            <a:endParaRPr lang="en-US" dirty="0" smtClean="0">
              <a:sym typeface="Wingdings"/>
            </a:endParaRPr>
          </a:p>
        </p:txBody>
      </p:sp>
      <p:pic>
        <p:nvPicPr>
          <p:cNvPr id="28" name="Picture 27"/>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199955" y="2638643"/>
            <a:ext cx="1521117" cy="1286035"/>
          </a:xfrm>
          <a:prstGeom prst="rect">
            <a:avLst/>
          </a:prstGeom>
        </p:spPr>
      </p:pic>
      <p:pic>
        <p:nvPicPr>
          <p:cNvPr id="30" name="Picture 29"/>
          <p:cNvPicPr/>
          <p:nvPr/>
        </p:nvPicPr>
        <p:blipFill rotWithShape="1">
          <a:blip r:embed="rId22" cstate="print">
            <a:extLst>
              <a:ext uri="{28A0092B-C50C-407E-A947-70E740481C1C}">
                <a14:useLocalDpi xmlns:a14="http://schemas.microsoft.com/office/drawing/2010/main"/>
              </a:ext>
            </a:extLst>
          </a:blip>
          <a:srcRect/>
          <a:stretch/>
        </p:blipFill>
        <p:spPr>
          <a:xfrm>
            <a:off x="6490916" y="2638644"/>
            <a:ext cx="2098201" cy="841772"/>
          </a:xfrm>
          <a:prstGeom prst="rect">
            <a:avLst/>
          </a:prstGeom>
        </p:spPr>
      </p:pic>
      <p:pic>
        <p:nvPicPr>
          <p:cNvPr id="32" name="Picture 31"/>
          <p:cNvPicPr>
            <a:picLocks noChangeAspect="1"/>
          </p:cNvPicPr>
          <p:nvPr/>
        </p:nvPicPr>
        <p:blipFill>
          <a:blip r:embed="rId23"/>
          <a:stretch>
            <a:fillRect/>
          </a:stretch>
        </p:blipFill>
        <p:spPr>
          <a:xfrm>
            <a:off x="5199956" y="3730092"/>
            <a:ext cx="2058034" cy="1286271"/>
          </a:xfrm>
          <a:prstGeom prst="rect">
            <a:avLst/>
          </a:prstGeom>
        </p:spPr>
      </p:pic>
      <p:pic>
        <p:nvPicPr>
          <p:cNvPr id="33" name="Picture 32" descr="Screen Shot 2016-03-04 at 5.29.28 PM.png"/>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721073" y="3480416"/>
            <a:ext cx="1868044" cy="1535947"/>
          </a:xfrm>
          <a:prstGeom prst="rect">
            <a:avLst/>
          </a:prstGeom>
        </p:spPr>
      </p:pic>
      <p:sp>
        <p:nvSpPr>
          <p:cNvPr id="29" name="TextBox 28"/>
          <p:cNvSpPr txBox="1"/>
          <p:nvPr/>
        </p:nvSpPr>
        <p:spPr>
          <a:xfrm>
            <a:off x="4545013" y="954744"/>
            <a:ext cx="4584909" cy="369332"/>
          </a:xfrm>
          <a:prstGeom prst="rect">
            <a:avLst/>
          </a:prstGeom>
          <a:solidFill>
            <a:schemeClr val="tx2">
              <a:lumMod val="60000"/>
              <a:lumOff val="40000"/>
            </a:schemeClr>
          </a:solidFill>
        </p:spPr>
        <p:txBody>
          <a:bodyPr wrap="none" rtlCol="0">
            <a:spAutoFit/>
          </a:bodyPr>
          <a:lstStyle/>
          <a:p>
            <a:r>
              <a:rPr lang="en-US" dirty="0" smtClean="0"/>
              <a:t>10-20 years:  Need “Beyond Moore” Photonics</a:t>
            </a:r>
            <a:endParaRPr lang="en-US" dirty="0"/>
          </a:p>
        </p:txBody>
      </p:sp>
    </p:spTree>
    <p:extLst>
      <p:ext uri="{BB962C8B-B14F-4D97-AF65-F5344CB8AC3E}">
        <p14:creationId xmlns:p14="http://schemas.microsoft.com/office/powerpoint/2010/main" val="31679451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8"/>
            <a:ext cx="8229600" cy="879853"/>
          </a:xfrm>
        </p:spPr>
        <p:txBody>
          <a:bodyPr/>
          <a:lstStyle/>
          <a:p>
            <a:r>
              <a:rPr lang="en-US" b="1" dirty="0" smtClean="0"/>
              <a:t>Multi-Lab Engagement (so far…)</a:t>
            </a:r>
            <a:endParaRPr lang="en-US" b="1" dirty="0"/>
          </a:p>
        </p:txBody>
      </p:sp>
      <p:grpSp>
        <p:nvGrpSpPr>
          <p:cNvPr id="17" name="Group 16"/>
          <p:cNvGrpSpPr/>
          <p:nvPr/>
        </p:nvGrpSpPr>
        <p:grpSpPr>
          <a:xfrm>
            <a:off x="5772085" y="3390743"/>
            <a:ext cx="3130852" cy="1677244"/>
            <a:chOff x="4168425" y="1564980"/>
            <a:chExt cx="2392591" cy="1308421"/>
          </a:xfrm>
        </p:grpSpPr>
        <p:sp>
          <p:nvSpPr>
            <p:cNvPr id="13" name="Rounded Rectangle 12"/>
            <p:cNvSpPr/>
            <p:nvPr/>
          </p:nvSpPr>
          <p:spPr>
            <a:xfrm>
              <a:off x="4168425" y="1564980"/>
              <a:ext cx="2392591" cy="1308421"/>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smtClean="0">
                  <a:solidFill>
                    <a:schemeClr val="tx1"/>
                  </a:solidFill>
                </a:rPr>
                <a:t>(F.B.) Rick McCormick</a:t>
              </a:r>
            </a:p>
            <a:p>
              <a:pPr algn="r"/>
              <a:r>
                <a:rPr lang="en-US" sz="2400" dirty="0" smtClean="0">
                  <a:solidFill>
                    <a:schemeClr val="tx1"/>
                  </a:solidFill>
                </a:rPr>
                <a:t>Bruce Hendrickson</a:t>
              </a:r>
            </a:p>
            <a:p>
              <a:pPr algn="r"/>
              <a:r>
                <a:rPr lang="en-US" sz="2400" dirty="0" smtClean="0">
                  <a:solidFill>
                    <a:schemeClr val="tx1"/>
                  </a:solidFill>
                </a:rPr>
                <a:t>Dave </a:t>
              </a:r>
              <a:r>
                <a:rPr lang="en-US" sz="2400" dirty="0" err="1" smtClean="0">
                  <a:solidFill>
                    <a:schemeClr val="tx1"/>
                  </a:solidFill>
                </a:rPr>
                <a:t>Sandison</a:t>
              </a:r>
              <a:endParaRPr lang="en-US" sz="2400" dirty="0" smtClean="0">
                <a:solidFill>
                  <a:schemeClr val="tx1"/>
                </a:solidFill>
              </a:endParaRPr>
            </a:p>
            <a:p>
              <a:pPr algn="r"/>
              <a:r>
                <a:rPr lang="en-US" sz="2400" dirty="0" smtClean="0">
                  <a:solidFill>
                    <a:schemeClr val="tx1"/>
                  </a:solidFill>
                </a:rPr>
                <a:t>Rob Leland</a:t>
              </a:r>
              <a:endParaRPr lang="en-US" sz="2400" dirty="0">
                <a:solidFill>
                  <a:schemeClr val="tx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4690" y="2426308"/>
              <a:ext cx="914400" cy="365760"/>
            </a:xfrm>
            <a:prstGeom prst="rect">
              <a:avLst/>
            </a:prstGeom>
          </p:spPr>
        </p:pic>
      </p:grpSp>
      <p:grpSp>
        <p:nvGrpSpPr>
          <p:cNvPr id="31" name="Group 30"/>
          <p:cNvGrpSpPr/>
          <p:nvPr/>
        </p:nvGrpSpPr>
        <p:grpSpPr>
          <a:xfrm>
            <a:off x="227734" y="1192348"/>
            <a:ext cx="3288012" cy="1677244"/>
            <a:chOff x="266074" y="1840458"/>
            <a:chExt cx="3288012" cy="1677244"/>
          </a:xfrm>
        </p:grpSpPr>
        <p:sp>
          <p:nvSpPr>
            <p:cNvPr id="14" name="Rounded Rectangle 13"/>
            <p:cNvSpPr/>
            <p:nvPr/>
          </p:nvSpPr>
          <p:spPr>
            <a:xfrm>
              <a:off x="266074" y="1840458"/>
              <a:ext cx="3288012" cy="1677244"/>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err="1">
                  <a:solidFill>
                    <a:schemeClr val="tx1"/>
                  </a:solidFill>
                </a:rPr>
                <a:t>Ramamoorthy</a:t>
              </a:r>
              <a:r>
                <a:rPr lang="en-US" sz="2400" dirty="0">
                  <a:solidFill>
                    <a:schemeClr val="tx1"/>
                  </a:solidFill>
                </a:rPr>
                <a:t> </a:t>
              </a:r>
              <a:r>
                <a:rPr lang="en-US" sz="2400" dirty="0" smtClean="0">
                  <a:solidFill>
                    <a:schemeClr val="tx1"/>
                  </a:solidFill>
                </a:rPr>
                <a:t>Ramesh</a:t>
              </a:r>
              <a:br>
                <a:rPr lang="en-US" sz="2400" dirty="0" smtClean="0">
                  <a:solidFill>
                    <a:schemeClr val="tx1"/>
                  </a:solidFill>
                </a:rPr>
              </a:br>
              <a:r>
                <a:rPr lang="en-US" sz="2400" dirty="0" smtClean="0">
                  <a:solidFill>
                    <a:schemeClr val="tx1"/>
                  </a:solidFill>
                </a:rPr>
                <a:t>Patrick Naulleau</a:t>
              </a:r>
            </a:p>
            <a:p>
              <a:pPr algn="r"/>
              <a:r>
                <a:rPr lang="en-US" sz="2400" dirty="0" smtClean="0">
                  <a:solidFill>
                    <a:schemeClr val="tx1"/>
                  </a:solidFill>
                </a:rPr>
                <a:t>John </a:t>
              </a:r>
              <a:r>
                <a:rPr lang="en-US" sz="2400" dirty="0" err="1" smtClean="0">
                  <a:solidFill>
                    <a:schemeClr val="tx1"/>
                  </a:solidFill>
                </a:rPr>
                <a:t>Shalf</a:t>
              </a:r>
              <a:r>
                <a:rPr lang="en-US" sz="2400" dirty="0">
                  <a:solidFill>
                    <a:schemeClr val="tx1"/>
                  </a:solidFill>
                </a:rPr>
                <a:t/>
              </a:r>
              <a:br>
                <a:rPr lang="en-US" sz="2400" dirty="0">
                  <a:solidFill>
                    <a:schemeClr val="tx1"/>
                  </a:solidFill>
                </a:rPr>
              </a:br>
              <a:r>
                <a:rPr lang="en-US" sz="2400" dirty="0" smtClean="0">
                  <a:solidFill>
                    <a:schemeClr val="tx1"/>
                  </a:solidFill>
                </a:rPr>
                <a:t>Horst Simon</a:t>
              </a:r>
              <a:endParaRPr lang="en-US" sz="2400" dirty="0">
                <a:solidFill>
                  <a:schemeClr val="tx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316" y="2938385"/>
              <a:ext cx="629366" cy="468862"/>
            </a:xfrm>
            <a:prstGeom prst="rect">
              <a:avLst/>
            </a:prstGeom>
          </p:spPr>
        </p:pic>
      </p:grpSp>
      <p:grpSp>
        <p:nvGrpSpPr>
          <p:cNvPr id="30" name="Group 29"/>
          <p:cNvGrpSpPr/>
          <p:nvPr/>
        </p:nvGrpSpPr>
        <p:grpSpPr>
          <a:xfrm>
            <a:off x="6583336" y="1185414"/>
            <a:ext cx="2373399" cy="1566919"/>
            <a:chOff x="6465907" y="2099726"/>
            <a:chExt cx="2373399" cy="1566919"/>
          </a:xfrm>
        </p:grpSpPr>
        <p:sp>
          <p:nvSpPr>
            <p:cNvPr id="19" name="Rounded Rectangle 18"/>
            <p:cNvSpPr/>
            <p:nvPr/>
          </p:nvSpPr>
          <p:spPr>
            <a:xfrm>
              <a:off x="6465907" y="2099726"/>
              <a:ext cx="2373399" cy="1566919"/>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chemeClr val="tx1"/>
                </a:solidFill>
              </a:endParaRPr>
            </a:p>
            <a:p>
              <a:pPr algn="ctr"/>
              <a:r>
                <a:rPr lang="en-US" sz="2400" dirty="0" err="1" smtClean="0">
                  <a:solidFill>
                    <a:schemeClr val="tx1"/>
                  </a:solidFill>
                </a:rPr>
                <a:t>Supratik</a:t>
              </a:r>
              <a:r>
                <a:rPr lang="en-US" sz="2400" dirty="0" smtClean="0">
                  <a:solidFill>
                    <a:schemeClr val="tx1"/>
                  </a:solidFill>
                </a:rPr>
                <a:t> </a:t>
              </a:r>
              <a:r>
                <a:rPr lang="en-US" sz="2400" dirty="0" err="1" smtClean="0">
                  <a:solidFill>
                    <a:schemeClr val="tx1"/>
                  </a:solidFill>
                </a:rPr>
                <a:t>Guha</a:t>
              </a:r>
              <a:endParaRPr lang="en-US" sz="2400" dirty="0" smtClean="0">
                <a:solidFill>
                  <a:schemeClr val="tx1"/>
                </a:solidFill>
              </a:endParaRPr>
            </a:p>
            <a:p>
              <a:pPr algn="ctr"/>
              <a:r>
                <a:rPr lang="en-US" sz="2400" dirty="0" smtClean="0">
                  <a:solidFill>
                    <a:schemeClr val="tx1"/>
                  </a:solidFill>
                </a:rPr>
                <a:t>Rick Stevens</a:t>
              </a:r>
              <a:endParaRPr lang="en-US" sz="2400" dirty="0">
                <a:solidFill>
                  <a:schemeClr val="tx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1022" y="2179230"/>
              <a:ext cx="1272812" cy="478620"/>
            </a:xfrm>
            <a:prstGeom prst="rect">
              <a:avLst/>
            </a:prstGeom>
          </p:spPr>
        </p:pic>
      </p:grpSp>
      <p:grpSp>
        <p:nvGrpSpPr>
          <p:cNvPr id="34" name="Group 33"/>
          <p:cNvGrpSpPr/>
          <p:nvPr/>
        </p:nvGrpSpPr>
        <p:grpSpPr>
          <a:xfrm>
            <a:off x="3124276" y="3298209"/>
            <a:ext cx="2255971" cy="2071662"/>
            <a:chOff x="6700764" y="4263077"/>
            <a:chExt cx="2255971" cy="1388688"/>
          </a:xfrm>
        </p:grpSpPr>
        <p:sp>
          <p:nvSpPr>
            <p:cNvPr id="21" name="Rounded Rectangle 20"/>
            <p:cNvSpPr/>
            <p:nvPr/>
          </p:nvSpPr>
          <p:spPr>
            <a:xfrm>
              <a:off x="6700764" y="4263077"/>
              <a:ext cx="2255971" cy="1388688"/>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chemeClr val="tx1"/>
                </a:solidFill>
              </a:endParaRPr>
            </a:p>
            <a:p>
              <a:pPr algn="ctr"/>
              <a:endParaRPr lang="en-US" sz="2400" dirty="0" smtClean="0">
                <a:solidFill>
                  <a:schemeClr val="tx1"/>
                </a:solidFill>
              </a:endParaRPr>
            </a:p>
            <a:p>
              <a:pPr algn="ctr"/>
              <a:r>
                <a:rPr lang="en-US" sz="2400" dirty="0" smtClean="0">
                  <a:solidFill>
                    <a:schemeClr val="tx1"/>
                  </a:solidFill>
                </a:rPr>
                <a:t>Lou </a:t>
              </a:r>
              <a:r>
                <a:rPr lang="en-US" sz="2400" dirty="0" err="1" smtClean="0">
                  <a:solidFill>
                    <a:schemeClr val="tx1"/>
                  </a:solidFill>
                </a:rPr>
                <a:t>Terminello</a:t>
              </a:r>
              <a:r>
                <a:rPr lang="en-US" sz="2400" dirty="0" smtClean="0">
                  <a:solidFill>
                    <a:schemeClr val="tx1"/>
                  </a:solidFill>
                </a:rPr>
                <a:t> Nathan Baker</a:t>
              </a:r>
            </a:p>
            <a:p>
              <a:pPr algn="ctr"/>
              <a:r>
                <a:rPr lang="en-US" sz="2400" dirty="0" err="1" smtClean="0">
                  <a:solidFill>
                    <a:schemeClr val="tx1"/>
                  </a:solidFill>
                </a:rPr>
                <a:t>Malin</a:t>
              </a:r>
              <a:r>
                <a:rPr lang="en-US" sz="2400" dirty="0" smtClean="0">
                  <a:solidFill>
                    <a:schemeClr val="tx1"/>
                  </a:solidFill>
                </a:rPr>
                <a:t> Young</a:t>
              </a:r>
            </a:p>
          </p:txBody>
        </p:sp>
        <p:pic>
          <p:nvPicPr>
            <p:cNvPr id="29" name="Picture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15358" y="4323112"/>
              <a:ext cx="1115905" cy="478620"/>
            </a:xfrm>
            <a:prstGeom prst="rect">
              <a:avLst/>
            </a:prstGeom>
          </p:spPr>
        </p:pic>
      </p:grpSp>
      <p:sp>
        <p:nvSpPr>
          <p:cNvPr id="28" name="Rounded Rectangle 27"/>
          <p:cNvSpPr/>
          <p:nvPr/>
        </p:nvSpPr>
        <p:spPr>
          <a:xfrm>
            <a:off x="365332" y="4755511"/>
            <a:ext cx="2456910" cy="1220214"/>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chemeClr val="tx1"/>
              </a:solidFill>
            </a:endParaRPr>
          </a:p>
          <a:p>
            <a:pPr algn="ctr"/>
            <a:r>
              <a:rPr lang="en-US" sz="2400" dirty="0" smtClean="0">
                <a:solidFill>
                  <a:schemeClr val="tx1"/>
                </a:solidFill>
              </a:rPr>
              <a:t>Trish </a:t>
            </a:r>
            <a:r>
              <a:rPr lang="en-US" sz="2400" dirty="0" err="1" smtClean="0">
                <a:solidFill>
                  <a:schemeClr val="tx1"/>
                </a:solidFill>
              </a:rPr>
              <a:t>Damkroger</a:t>
            </a:r>
            <a:endParaRPr lang="en-US" sz="2400" dirty="0" smtClean="0">
              <a:solidFill>
                <a:schemeClr val="tx1"/>
              </a:solidFill>
            </a:endParaRPr>
          </a:p>
          <a:p>
            <a:pPr algn="ctr"/>
            <a:r>
              <a:rPr lang="en-US" sz="2400" dirty="0" smtClean="0">
                <a:solidFill>
                  <a:schemeClr val="tx1"/>
                </a:solidFill>
              </a:rPr>
              <a:t>Jim </a:t>
            </a:r>
            <a:r>
              <a:rPr lang="en-US" sz="2400" dirty="0" err="1" smtClean="0">
                <a:solidFill>
                  <a:schemeClr val="tx1"/>
                </a:solidFill>
              </a:rPr>
              <a:t>Brase</a:t>
            </a:r>
            <a:r>
              <a:rPr lang="en-US" sz="2400" dirty="0" smtClean="0">
                <a:solidFill>
                  <a:schemeClr val="tx1"/>
                </a:solidFill>
              </a:rPr>
              <a:t> </a:t>
            </a:r>
          </a:p>
        </p:txBody>
      </p:sp>
      <p:pic>
        <p:nvPicPr>
          <p:cNvPr id="12" name="Picture 11"/>
          <p:cNvPicPr>
            <a:picLocks noChangeAspect="1"/>
          </p:cNvPicPr>
          <p:nvPr/>
        </p:nvPicPr>
        <p:blipFill>
          <a:blip r:embed="rId7"/>
          <a:stretch>
            <a:fillRect/>
          </a:stretch>
        </p:blipFill>
        <p:spPr>
          <a:xfrm>
            <a:off x="1060342" y="4815507"/>
            <a:ext cx="950636" cy="397281"/>
          </a:xfrm>
          <a:prstGeom prst="rect">
            <a:avLst/>
          </a:prstGeom>
        </p:spPr>
      </p:pic>
      <p:grpSp>
        <p:nvGrpSpPr>
          <p:cNvPr id="33" name="Group 32"/>
          <p:cNvGrpSpPr/>
          <p:nvPr/>
        </p:nvGrpSpPr>
        <p:grpSpPr>
          <a:xfrm>
            <a:off x="503297" y="3171877"/>
            <a:ext cx="2081990" cy="1371560"/>
            <a:chOff x="227734" y="3585861"/>
            <a:chExt cx="2081990" cy="1371560"/>
          </a:xfrm>
        </p:grpSpPr>
        <p:sp>
          <p:nvSpPr>
            <p:cNvPr id="24" name="Rounded Rectangle 23"/>
            <p:cNvSpPr/>
            <p:nvPr/>
          </p:nvSpPr>
          <p:spPr>
            <a:xfrm>
              <a:off x="227734" y="3585861"/>
              <a:ext cx="2081990" cy="137156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chemeClr val="tx1"/>
                </a:solidFill>
              </a:endParaRPr>
            </a:p>
            <a:p>
              <a:pPr algn="ctr"/>
              <a:r>
                <a:rPr lang="en-US" sz="2400" dirty="0" smtClean="0">
                  <a:solidFill>
                    <a:schemeClr val="tx1"/>
                  </a:solidFill>
                </a:rPr>
                <a:t>Gary </a:t>
              </a:r>
              <a:r>
                <a:rPr lang="en-US" sz="2400" dirty="0" err="1" smtClean="0">
                  <a:solidFill>
                    <a:schemeClr val="tx1"/>
                  </a:solidFill>
                </a:rPr>
                <a:t>Grider</a:t>
              </a:r>
              <a:endParaRPr lang="en-US" sz="2400" dirty="0" smtClean="0">
                <a:solidFill>
                  <a:schemeClr val="tx1"/>
                </a:solidFill>
              </a:endParaRPr>
            </a:p>
            <a:p>
              <a:pPr algn="ctr"/>
              <a:r>
                <a:rPr lang="en-US" sz="2400" dirty="0">
                  <a:solidFill>
                    <a:schemeClr val="tx1"/>
                  </a:solidFill>
                </a:rPr>
                <a:t>John </a:t>
              </a:r>
              <a:r>
                <a:rPr lang="en-US" sz="2400" dirty="0" err="1">
                  <a:solidFill>
                    <a:schemeClr val="tx1"/>
                  </a:solidFill>
                </a:rPr>
                <a:t>Sarrao</a:t>
              </a:r>
              <a:endParaRPr lang="en-US" sz="2400" dirty="0">
                <a:solidFill>
                  <a:schemeClr val="tx1"/>
                </a:solidFil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8934" y="3637173"/>
              <a:ext cx="1042746" cy="478620"/>
            </a:xfrm>
            <a:prstGeom prst="rect">
              <a:avLst/>
            </a:prstGeom>
          </p:spPr>
        </p:pic>
      </p:grpSp>
      <p:grpSp>
        <p:nvGrpSpPr>
          <p:cNvPr id="32" name="Group 31"/>
          <p:cNvGrpSpPr/>
          <p:nvPr/>
        </p:nvGrpSpPr>
        <p:grpSpPr>
          <a:xfrm>
            <a:off x="4113771" y="1357061"/>
            <a:ext cx="1948295" cy="1236576"/>
            <a:chOff x="2631723" y="3899954"/>
            <a:chExt cx="1948295" cy="1236576"/>
          </a:xfrm>
        </p:grpSpPr>
        <p:sp>
          <p:nvSpPr>
            <p:cNvPr id="26" name="Rounded Rectangle 25"/>
            <p:cNvSpPr/>
            <p:nvPr/>
          </p:nvSpPr>
          <p:spPr>
            <a:xfrm>
              <a:off x="2631723" y="3899954"/>
              <a:ext cx="1948295" cy="1236576"/>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solidFill>
                  <a:schemeClr val="tx1"/>
                </a:solidFill>
              </a:endParaRPr>
            </a:p>
            <a:p>
              <a:pPr algn="ctr"/>
              <a:r>
                <a:rPr lang="en-US" sz="2400" dirty="0" smtClean="0">
                  <a:solidFill>
                    <a:schemeClr val="tx1"/>
                  </a:solidFill>
                </a:rPr>
                <a:t>Jeff </a:t>
              </a:r>
              <a:r>
                <a:rPr lang="en-US" sz="2400" dirty="0">
                  <a:solidFill>
                    <a:schemeClr val="tx1"/>
                  </a:solidFill>
                </a:rPr>
                <a:t>Nichols </a:t>
              </a:r>
              <a:endParaRPr lang="en-US" sz="2400" dirty="0" smtClean="0">
                <a:solidFill>
                  <a:schemeClr val="tx1"/>
                </a:solidFill>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85315" y="3994808"/>
              <a:ext cx="928456" cy="478620"/>
            </a:xfrm>
            <a:prstGeom prst="rect">
              <a:avLst/>
            </a:prstGeom>
          </p:spPr>
        </p:pic>
      </p:grpSp>
      <p:sp>
        <p:nvSpPr>
          <p:cNvPr id="36" name="Rectangle 35"/>
          <p:cNvSpPr/>
          <p:nvPr/>
        </p:nvSpPr>
        <p:spPr>
          <a:xfrm>
            <a:off x="0" y="6397081"/>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16430" y="6484940"/>
            <a:ext cx="972680" cy="36576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983513" y="6500798"/>
            <a:ext cx="796864" cy="365760"/>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22242" y="6500798"/>
            <a:ext cx="709524" cy="365760"/>
          </a:xfrm>
          <a:prstGeom prst="rect">
            <a:avLst/>
          </a:prstGeom>
        </p:spPr>
      </p:pic>
      <p:pic>
        <p:nvPicPr>
          <p:cNvPr id="40" name="Picture 3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80441" y="6485680"/>
            <a:ext cx="852772" cy="365760"/>
          </a:xfrm>
          <a:prstGeom prst="rect">
            <a:avLst/>
          </a:prstGeom>
        </p:spPr>
      </p:pic>
      <p:pic>
        <p:nvPicPr>
          <p:cNvPr id="41" name="Picture 4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22478" y="6500798"/>
            <a:ext cx="914400" cy="365760"/>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1931" y="6500798"/>
            <a:ext cx="480960" cy="365760"/>
          </a:xfrm>
          <a:prstGeom prst="rect">
            <a:avLst/>
          </a:prstGeom>
        </p:spPr>
      </p:pic>
      <p:pic>
        <p:nvPicPr>
          <p:cNvPr id="43" name="Picture 4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364721" y="6523690"/>
            <a:ext cx="726474" cy="303601"/>
          </a:xfrm>
          <a:prstGeom prst="rect">
            <a:avLst/>
          </a:prstGeom>
        </p:spPr>
      </p:pic>
    </p:spTree>
    <p:extLst>
      <p:ext uri="{BB962C8B-B14F-4D97-AF65-F5344CB8AC3E}">
        <p14:creationId xmlns:p14="http://schemas.microsoft.com/office/powerpoint/2010/main" val="20817274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a:t>SEMATECH was conceived in 1986, formed in 1987, and began operating in 1988</a:t>
            </a:r>
            <a:r>
              <a:rPr lang="en-US" baseline="30000" dirty="0">
                <a:hlinkClick r:id="rId2"/>
              </a:rPr>
              <a:t>[1]</a:t>
            </a:r>
            <a:r>
              <a:rPr lang="en-US" dirty="0"/>
              <a:t> as a partnership between the United States government and 14 U.S.-based semiconductor manufacturers to solve common manufacturing problems and regain competitiveness for the U.S. </a:t>
            </a:r>
            <a:r>
              <a:rPr lang="en-US" dirty="0">
                <a:hlinkClick r:id="rId3" tooltip="Semiconductor industry"/>
              </a:rPr>
              <a:t>semiconductor industry</a:t>
            </a:r>
            <a:r>
              <a:rPr lang="en-US" dirty="0"/>
              <a:t> that had been surpassed by Japanese industry in the mid-1980s.</a:t>
            </a:r>
            <a:r>
              <a:rPr lang="en-US" baseline="30000" dirty="0">
                <a:hlinkClick r:id="rId2"/>
              </a:rPr>
              <a:t>[2]</a:t>
            </a:r>
            <a:r>
              <a:rPr lang="en-US" dirty="0"/>
              <a:t> SEMATECH was funded over five years by public subsidies coming from the </a:t>
            </a:r>
            <a:r>
              <a:rPr lang="en-US" dirty="0">
                <a:hlinkClick r:id="rId4" tooltip="U.S. Department of Defense"/>
              </a:rPr>
              <a:t>U.S. Department of Defense</a:t>
            </a:r>
            <a:r>
              <a:rPr lang="en-US" dirty="0"/>
              <a:t> via the </a:t>
            </a:r>
            <a:r>
              <a:rPr lang="en-US" dirty="0">
                <a:hlinkClick r:id="rId5" tooltip="Defense Advanced Research Projects Agency"/>
              </a:rPr>
              <a:t>Defense Advanced Research Projects Agency</a:t>
            </a:r>
            <a:r>
              <a:rPr lang="en-US" dirty="0"/>
              <a:t> (DARPA) for a total of $500 million.</a:t>
            </a:r>
          </a:p>
        </p:txBody>
      </p:sp>
    </p:spTree>
    <p:extLst>
      <p:ext uri="{BB962C8B-B14F-4D97-AF65-F5344CB8AC3E}">
        <p14:creationId xmlns:p14="http://schemas.microsoft.com/office/powerpoint/2010/main" val="183057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914400" y="885825"/>
            <a:ext cx="7315200" cy="5086350"/>
          </a:xfrm>
          <a:prstGeom prst="rect">
            <a:avLst/>
          </a:prstGeom>
          <a:noFill/>
          <a:ln w="9525">
            <a:noFill/>
            <a:miter lim="800000"/>
            <a:headEnd/>
            <a:tailEnd/>
          </a:ln>
        </p:spPr>
      </p:pic>
      <p:sp>
        <p:nvSpPr>
          <p:cNvPr id="3" name="Rectangle 2"/>
          <p:cNvSpPr/>
          <p:nvPr/>
        </p:nvSpPr>
        <p:spPr>
          <a:xfrm>
            <a:off x="1676400" y="6096000"/>
            <a:ext cx="5562600" cy="253916"/>
          </a:xfrm>
          <a:prstGeom prst="rect">
            <a:avLst/>
          </a:prstGeom>
        </p:spPr>
        <p:txBody>
          <a:bodyPr wrap="square">
            <a:spAutoFit/>
          </a:bodyPr>
          <a:lstStyle/>
          <a:p>
            <a:r>
              <a:rPr lang="en-US" sz="1050" dirty="0" smtClean="0"/>
              <a:t>http://www.economist.com/technology-quarterly/2016-03-12/after-moores-law</a:t>
            </a:r>
            <a:endParaRPr lang="en-US" sz="1050" dirty="0"/>
          </a:p>
        </p:txBody>
      </p:sp>
    </p:spTree>
    <p:extLst>
      <p:ext uri="{BB962C8B-B14F-4D97-AF65-F5344CB8AC3E}">
        <p14:creationId xmlns:p14="http://schemas.microsoft.com/office/powerpoint/2010/main" val="17861321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619375" y="1495425"/>
            <a:ext cx="3905250" cy="3867150"/>
          </a:xfrm>
          <a:prstGeom prst="rect">
            <a:avLst/>
          </a:prstGeom>
          <a:noFill/>
          <a:ln w="9525">
            <a:noFill/>
            <a:miter lim="800000"/>
            <a:headEnd/>
            <a:tailEnd/>
          </a:ln>
        </p:spPr>
      </p:pic>
      <p:sp>
        <p:nvSpPr>
          <p:cNvPr id="3" name="Rectangle 2"/>
          <p:cNvSpPr/>
          <p:nvPr/>
        </p:nvSpPr>
        <p:spPr>
          <a:xfrm>
            <a:off x="1676400" y="6096000"/>
            <a:ext cx="5562600" cy="253916"/>
          </a:xfrm>
          <a:prstGeom prst="rect">
            <a:avLst/>
          </a:prstGeom>
        </p:spPr>
        <p:txBody>
          <a:bodyPr wrap="square">
            <a:spAutoFit/>
          </a:bodyPr>
          <a:lstStyle/>
          <a:p>
            <a:r>
              <a:rPr lang="en-US" sz="1050" dirty="0" smtClean="0"/>
              <a:t>http://www.economist.com/technology-quarterly/2016-03-12/after-moores-law</a:t>
            </a:r>
            <a:endParaRPr lang="en-US" sz="1050" dirty="0"/>
          </a:p>
        </p:txBody>
      </p:sp>
    </p:spTree>
    <p:extLst>
      <p:ext uri="{BB962C8B-B14F-4D97-AF65-F5344CB8AC3E}">
        <p14:creationId xmlns:p14="http://schemas.microsoft.com/office/powerpoint/2010/main" val="5652709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47306C3-38AC-497D-8E11-89DB11949868}" type="slidenum">
              <a:rPr lang="en-US" smtClean="0"/>
              <a:pPr>
                <a:defRPr/>
              </a:pPr>
              <a:t>18</a:t>
            </a:fld>
            <a:endParaRPr lang="en-US" dirty="0"/>
          </a:p>
        </p:txBody>
      </p:sp>
      <p:pic>
        <p:nvPicPr>
          <p:cNvPr id="2050" name="Picture 2" descr="http://media.economist.com/sites/default/files/imagecache/original-size/20111015_WOC731.g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605" t="10246" r="3587" b="6932"/>
          <a:stretch/>
        </p:blipFill>
        <p:spPr bwMode="auto">
          <a:xfrm>
            <a:off x="3767723" y="508878"/>
            <a:ext cx="5367130" cy="53114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156754" y="42665"/>
            <a:ext cx="3182794" cy="2485850"/>
          </a:xfrm>
          <a:prstGeom prst="rect">
            <a:avLst/>
          </a:prstGeom>
          <a:noFill/>
          <a:ln>
            <a:noFill/>
          </a:ln>
          <a:extLst/>
        </p:spPr>
        <p:txBody>
          <a:bodyPr vert="horz" wrap="square" lIns="91440" tIns="45720" rIns="91440" bIns="45720" numCol="1" anchor="t" anchorCtr="0" compatLnSpc="1">
            <a:prstTxWarp prst="textNoShape">
              <a:avLst/>
            </a:prstTxWarp>
          </a:bodyPr>
          <a:lstStyle>
            <a:lvl1pPr marL="225425" indent="-225425" algn="l" rtl="0" eaLnBrk="0" fontAlgn="base" hangingPunct="0">
              <a:spcBef>
                <a:spcPct val="25000"/>
              </a:spcBef>
              <a:spcAft>
                <a:spcPct val="0"/>
              </a:spcAft>
              <a:buChar char="•"/>
              <a:defRPr sz="2400">
                <a:solidFill>
                  <a:schemeClr val="tx1"/>
                </a:solidFill>
                <a:latin typeface="+mn-lt"/>
                <a:ea typeface="+mn-ea"/>
                <a:cs typeface="+mn-cs"/>
              </a:defRPr>
            </a:lvl1pPr>
            <a:lvl2pPr marL="684213" indent="-227013" algn="l" rtl="0" eaLnBrk="0" fontAlgn="base" hangingPunct="0">
              <a:spcBef>
                <a:spcPct val="25000"/>
              </a:spcBef>
              <a:spcAft>
                <a:spcPct val="0"/>
              </a:spcAft>
              <a:buChar char="–"/>
              <a:defRPr sz="2400">
                <a:solidFill>
                  <a:schemeClr val="tx1"/>
                </a:solidFill>
                <a:latin typeface="+mn-lt"/>
              </a:defRPr>
            </a:lvl2pPr>
            <a:lvl3pPr marL="1143000" indent="-228600" algn="l" rtl="0" eaLnBrk="0" fontAlgn="base" hangingPunct="0">
              <a:spcBef>
                <a:spcPct val="25000"/>
              </a:spcBef>
              <a:spcAft>
                <a:spcPct val="0"/>
              </a:spcAft>
              <a:buChar char="•"/>
              <a:defRPr sz="2000">
                <a:solidFill>
                  <a:schemeClr val="tx1"/>
                </a:solidFill>
                <a:latin typeface="+mn-lt"/>
              </a:defRPr>
            </a:lvl3pPr>
            <a:lvl4pPr marL="1600200" indent="-228600" algn="l" rtl="0" eaLnBrk="0" fontAlgn="base" hangingPunct="0">
              <a:spcBef>
                <a:spcPct val="25000"/>
              </a:spcBef>
              <a:spcAft>
                <a:spcPct val="0"/>
              </a:spcAft>
              <a:buChar char="–"/>
              <a:defRPr sz="2000">
                <a:solidFill>
                  <a:schemeClr val="tx1"/>
                </a:solidFill>
                <a:latin typeface="+mn-lt"/>
              </a:defRPr>
            </a:lvl4pPr>
            <a:lvl5pPr marL="2057400" indent="-228600" algn="l" rtl="0" eaLnBrk="0" fontAlgn="base" hangingPunct="0">
              <a:spcBef>
                <a:spcPct val="25000"/>
              </a:spcBef>
              <a:spcAft>
                <a:spcPct val="0"/>
              </a:spcAft>
              <a:buChar char="»"/>
              <a:defRPr sz="2000">
                <a:solidFill>
                  <a:schemeClr val="tx1"/>
                </a:solidFill>
                <a:latin typeface="+mn-lt"/>
              </a:defRPr>
            </a:lvl5pPr>
            <a:lvl6pPr marL="2514600" indent="-228600" algn="l" rtl="0" fontAlgn="base">
              <a:spcBef>
                <a:spcPct val="25000"/>
              </a:spcBef>
              <a:spcAft>
                <a:spcPct val="0"/>
              </a:spcAft>
              <a:buChar char="»"/>
              <a:defRPr sz="2000">
                <a:solidFill>
                  <a:srgbClr val="014188"/>
                </a:solidFill>
                <a:latin typeface="+mn-lt"/>
              </a:defRPr>
            </a:lvl6pPr>
            <a:lvl7pPr marL="2971800" indent="-228600" algn="l" rtl="0" fontAlgn="base">
              <a:spcBef>
                <a:spcPct val="25000"/>
              </a:spcBef>
              <a:spcAft>
                <a:spcPct val="0"/>
              </a:spcAft>
              <a:buChar char="»"/>
              <a:defRPr sz="2000">
                <a:solidFill>
                  <a:srgbClr val="014188"/>
                </a:solidFill>
                <a:latin typeface="+mn-lt"/>
              </a:defRPr>
            </a:lvl7pPr>
            <a:lvl8pPr marL="3429000" indent="-228600" algn="l" rtl="0" fontAlgn="base">
              <a:spcBef>
                <a:spcPct val="25000"/>
              </a:spcBef>
              <a:spcAft>
                <a:spcPct val="0"/>
              </a:spcAft>
              <a:buChar char="»"/>
              <a:defRPr sz="2000">
                <a:solidFill>
                  <a:srgbClr val="014188"/>
                </a:solidFill>
                <a:latin typeface="+mn-lt"/>
              </a:defRPr>
            </a:lvl8pPr>
            <a:lvl9pPr marL="3886200" indent="-228600" algn="l" rtl="0" fontAlgn="base">
              <a:spcBef>
                <a:spcPct val="25000"/>
              </a:spcBef>
              <a:spcAft>
                <a:spcPct val="0"/>
              </a:spcAft>
              <a:buChar char="»"/>
              <a:defRPr sz="2000">
                <a:solidFill>
                  <a:srgbClr val="014188"/>
                </a:solidFill>
                <a:latin typeface="+mn-lt"/>
              </a:defRPr>
            </a:lvl9pPr>
          </a:lstStyle>
          <a:p>
            <a:pPr marL="0" indent="0">
              <a:buNone/>
            </a:pPr>
            <a:r>
              <a:rPr lang="en-US" sz="4400" b="1" dirty="0" smtClean="0"/>
              <a:t>Moore’s Law</a:t>
            </a:r>
            <a:r>
              <a:rPr lang="en-US" sz="4400" b="1" dirty="0"/>
              <a:t> </a:t>
            </a:r>
            <a:r>
              <a:rPr lang="en-US" sz="4400" b="1" dirty="0" smtClean="0"/>
              <a:t>and energy:</a:t>
            </a:r>
            <a:br>
              <a:rPr lang="en-US" sz="4400" b="1" dirty="0" smtClean="0"/>
            </a:br>
            <a:r>
              <a:rPr lang="en-US" sz="4400" b="1" dirty="0" err="1" smtClean="0">
                <a:solidFill>
                  <a:srgbClr val="FF9900"/>
                </a:solidFill>
              </a:rPr>
              <a:t>Koomey’s</a:t>
            </a:r>
            <a:r>
              <a:rPr lang="en-US" sz="4400" b="1" dirty="0" smtClean="0">
                <a:solidFill>
                  <a:srgbClr val="FF9900"/>
                </a:solidFill>
              </a:rPr>
              <a:t> Law</a:t>
            </a:r>
            <a:endParaRPr lang="en-US" sz="4400" b="1" kern="0" dirty="0">
              <a:solidFill>
                <a:srgbClr val="FF9900"/>
              </a:solidFill>
            </a:endParaRPr>
          </a:p>
        </p:txBody>
      </p:sp>
      <p:sp>
        <p:nvSpPr>
          <p:cNvPr id="8" name="Text Box 6"/>
          <p:cNvSpPr txBox="1">
            <a:spLocks noChangeArrowheads="1"/>
          </p:cNvSpPr>
          <p:nvPr/>
        </p:nvSpPr>
        <p:spPr bwMode="auto">
          <a:xfrm>
            <a:off x="5016712" y="5740840"/>
            <a:ext cx="31606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2400" dirty="0" smtClean="0">
                <a:latin typeface="Arial" pitchFamily="34" charset="0"/>
                <a:ea typeface="Geneva" pitchFamily="8" charset="-128"/>
              </a:rPr>
              <a:t>Year</a:t>
            </a:r>
            <a:endParaRPr lang="en-US" sz="2400" dirty="0">
              <a:latin typeface="Arial" pitchFamily="34" charset="0"/>
              <a:ea typeface="Geneva" pitchFamily="8" charset="-128"/>
            </a:endParaRPr>
          </a:p>
        </p:txBody>
      </p:sp>
      <p:sp>
        <p:nvSpPr>
          <p:cNvPr id="9" name="Text Box 6"/>
          <p:cNvSpPr txBox="1">
            <a:spLocks noChangeArrowheads="1"/>
          </p:cNvSpPr>
          <p:nvPr/>
        </p:nvSpPr>
        <p:spPr bwMode="auto">
          <a:xfrm rot="16200000">
            <a:off x="1685098" y="2977490"/>
            <a:ext cx="3792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2400" dirty="0" smtClean="0">
                <a:latin typeface="Arial" pitchFamily="34" charset="0"/>
                <a:ea typeface="Geneva" pitchFamily="8" charset="-128"/>
              </a:rPr>
              <a:t>Computations/kW</a:t>
            </a:r>
            <a:endParaRPr lang="en-US" sz="2400" dirty="0">
              <a:latin typeface="Arial" pitchFamily="34" charset="0"/>
              <a:ea typeface="Geneva" pitchFamily="8" charset="-128"/>
            </a:endParaRPr>
          </a:p>
        </p:txBody>
      </p:sp>
      <p:sp>
        <p:nvSpPr>
          <p:cNvPr id="10" name="Text Box 5"/>
          <p:cNvSpPr txBox="1">
            <a:spLocks noChangeArrowheads="1"/>
          </p:cNvSpPr>
          <p:nvPr/>
        </p:nvSpPr>
        <p:spPr bwMode="auto">
          <a:xfrm>
            <a:off x="628785" y="3924958"/>
            <a:ext cx="254668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800" dirty="0" smtClean="0">
                <a:latin typeface="Arial" pitchFamily="34" charset="0"/>
                <a:ea typeface="Geneva" pitchFamily="8" charset="-128"/>
              </a:rPr>
              <a:t>Computation efficiency doubles every 1.57 years</a:t>
            </a:r>
            <a:endParaRPr lang="en-US" sz="2800" dirty="0">
              <a:latin typeface="Arial" pitchFamily="34" charset="0"/>
              <a:ea typeface="Geneva" pitchFamily="8" charset="-128"/>
            </a:endParaRPr>
          </a:p>
        </p:txBody>
      </p:sp>
    </p:spTree>
    <p:extLst>
      <p:ext uri="{BB962C8B-B14F-4D97-AF65-F5344CB8AC3E}">
        <p14:creationId xmlns:p14="http://schemas.microsoft.com/office/powerpoint/2010/main" val="4078252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16351" y="5311313"/>
            <a:ext cx="915913" cy="6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15671" y="6096000"/>
            <a:ext cx="9075941" cy="0"/>
          </a:xfrm>
          <a:prstGeom prst="line">
            <a:avLst/>
          </a:prstGeom>
          <a:solidFill>
            <a:schemeClr val="accent1"/>
          </a:solidFill>
          <a:ln w="38100" cap="flat" cmpd="sng" algn="ctr">
            <a:solidFill>
              <a:schemeClr val="accent6">
                <a:lumMod val="40000"/>
                <a:lumOff val="60000"/>
              </a:schemeClr>
            </a:solidFill>
            <a:prstDash val="solid"/>
            <a:round/>
            <a:headEnd type="none" w="med" len="med"/>
            <a:tailEnd type="none" w="med" len="med"/>
          </a:ln>
          <a:effectLst/>
        </p:spPr>
      </p:cxnSp>
      <p:cxnSp>
        <p:nvCxnSpPr>
          <p:cNvPr id="45" name="Straight Connector 44"/>
          <p:cNvCxnSpPr/>
          <p:nvPr/>
        </p:nvCxnSpPr>
        <p:spPr bwMode="auto">
          <a:xfrm>
            <a:off x="15671" y="5308600"/>
            <a:ext cx="9075941" cy="0"/>
          </a:xfrm>
          <a:prstGeom prst="line">
            <a:avLst/>
          </a:prstGeom>
          <a:solidFill>
            <a:schemeClr val="accent1"/>
          </a:solidFill>
          <a:ln w="38100" cap="flat" cmpd="sng" algn="ctr">
            <a:solidFill>
              <a:schemeClr val="accent6">
                <a:lumMod val="40000"/>
                <a:lumOff val="60000"/>
              </a:schemeClr>
            </a:solidFill>
            <a:prstDash val="solid"/>
            <a:round/>
            <a:headEnd type="none" w="med" len="med"/>
            <a:tailEnd type="none" w="med" len="med"/>
          </a:ln>
          <a:effectLst/>
        </p:spPr>
      </p:cxnSp>
      <p:cxnSp>
        <p:nvCxnSpPr>
          <p:cNvPr id="46" name="Straight Connector 45"/>
          <p:cNvCxnSpPr/>
          <p:nvPr/>
        </p:nvCxnSpPr>
        <p:spPr bwMode="auto">
          <a:xfrm>
            <a:off x="15671" y="4521200"/>
            <a:ext cx="9075941" cy="0"/>
          </a:xfrm>
          <a:prstGeom prst="line">
            <a:avLst/>
          </a:prstGeom>
          <a:solidFill>
            <a:schemeClr val="accent1"/>
          </a:solidFill>
          <a:ln w="38100" cap="flat" cmpd="sng" algn="ctr">
            <a:solidFill>
              <a:schemeClr val="accent6">
                <a:lumMod val="40000"/>
                <a:lumOff val="60000"/>
              </a:schemeClr>
            </a:solidFill>
            <a:prstDash val="solid"/>
            <a:round/>
            <a:headEnd type="none" w="med" len="med"/>
            <a:tailEnd type="none" w="med" len="med"/>
          </a:ln>
          <a:effectLst/>
        </p:spPr>
      </p:cxnSp>
      <p:cxnSp>
        <p:nvCxnSpPr>
          <p:cNvPr id="48" name="Straight Connector 47"/>
          <p:cNvCxnSpPr/>
          <p:nvPr/>
        </p:nvCxnSpPr>
        <p:spPr bwMode="auto">
          <a:xfrm>
            <a:off x="15671" y="3733800"/>
            <a:ext cx="9075941" cy="0"/>
          </a:xfrm>
          <a:prstGeom prst="line">
            <a:avLst/>
          </a:prstGeom>
          <a:solidFill>
            <a:schemeClr val="accent1"/>
          </a:solidFill>
          <a:ln w="38100" cap="flat" cmpd="sng" algn="ctr">
            <a:solidFill>
              <a:schemeClr val="accent6">
                <a:lumMod val="40000"/>
                <a:lumOff val="60000"/>
              </a:schemeClr>
            </a:solidFill>
            <a:prstDash val="solid"/>
            <a:round/>
            <a:headEnd type="none" w="med" len="med"/>
            <a:tailEnd type="none" w="med" len="med"/>
          </a:ln>
          <a:effectLst/>
        </p:spPr>
      </p:cxnSp>
      <p:cxnSp>
        <p:nvCxnSpPr>
          <p:cNvPr id="52" name="Straight Connector 51"/>
          <p:cNvCxnSpPr/>
          <p:nvPr/>
        </p:nvCxnSpPr>
        <p:spPr bwMode="auto">
          <a:xfrm>
            <a:off x="15671" y="2946400"/>
            <a:ext cx="9075941" cy="0"/>
          </a:xfrm>
          <a:prstGeom prst="line">
            <a:avLst/>
          </a:prstGeom>
          <a:solidFill>
            <a:schemeClr val="accent1"/>
          </a:solidFill>
          <a:ln w="38100" cap="flat" cmpd="sng" algn="ctr">
            <a:solidFill>
              <a:schemeClr val="accent6">
                <a:lumMod val="40000"/>
                <a:lumOff val="60000"/>
              </a:schemeClr>
            </a:solidFill>
            <a:prstDash val="solid"/>
            <a:round/>
            <a:headEnd type="none" w="med" len="med"/>
            <a:tailEnd type="none" w="med" len="med"/>
          </a:ln>
          <a:effectLst/>
        </p:spPr>
      </p:cxnSp>
      <p:cxnSp>
        <p:nvCxnSpPr>
          <p:cNvPr id="54" name="Straight Connector 53"/>
          <p:cNvCxnSpPr/>
          <p:nvPr/>
        </p:nvCxnSpPr>
        <p:spPr bwMode="auto">
          <a:xfrm>
            <a:off x="15671" y="2159000"/>
            <a:ext cx="9075941" cy="0"/>
          </a:xfrm>
          <a:prstGeom prst="line">
            <a:avLst/>
          </a:prstGeom>
          <a:solidFill>
            <a:schemeClr val="accent1"/>
          </a:solidFill>
          <a:ln w="38100" cap="flat" cmpd="sng" algn="ctr">
            <a:solidFill>
              <a:schemeClr val="accent6">
                <a:lumMod val="40000"/>
                <a:lumOff val="60000"/>
              </a:schemeClr>
            </a:solidFill>
            <a:prstDash val="solid"/>
            <a:round/>
            <a:headEnd type="none" w="med" len="med"/>
            <a:tailEnd type="none" w="med" len="med"/>
          </a:ln>
          <a:effectLst/>
        </p:spPr>
      </p:cxnSp>
      <p:cxnSp>
        <p:nvCxnSpPr>
          <p:cNvPr id="56" name="Straight Connector 55"/>
          <p:cNvCxnSpPr/>
          <p:nvPr/>
        </p:nvCxnSpPr>
        <p:spPr bwMode="auto">
          <a:xfrm>
            <a:off x="15671" y="1371600"/>
            <a:ext cx="9075941" cy="0"/>
          </a:xfrm>
          <a:prstGeom prst="line">
            <a:avLst/>
          </a:prstGeom>
          <a:solidFill>
            <a:schemeClr val="accent1"/>
          </a:solidFill>
          <a:ln w="38100" cap="flat" cmpd="sng" algn="ctr">
            <a:solidFill>
              <a:schemeClr val="accent6">
                <a:lumMod val="40000"/>
                <a:lumOff val="60000"/>
              </a:schemeClr>
            </a:solidFill>
            <a:prstDash val="solid"/>
            <a:round/>
            <a:headEnd type="none" w="med" len="med"/>
            <a:tailEnd type="none" w="med" len="med"/>
          </a:ln>
          <a:effectLst/>
        </p:spPr>
      </p:cxnSp>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7002" y="3103868"/>
            <a:ext cx="991565" cy="44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62600" y="2195764"/>
            <a:ext cx="685967" cy="68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5671" y="33338"/>
            <a:ext cx="9128329" cy="474524"/>
          </a:xfrm>
        </p:spPr>
        <p:txBody>
          <a:bodyPr>
            <a:normAutofit fontScale="90000"/>
          </a:bodyPr>
          <a:lstStyle/>
          <a:p>
            <a:r>
              <a:rPr lang="en-US" b="1" dirty="0" smtClean="0"/>
              <a:t>Beyond Moore </a:t>
            </a:r>
            <a:r>
              <a:rPr lang="en-US" b="1" dirty="0" err="1" smtClean="0"/>
              <a:t>Codesign</a:t>
            </a:r>
            <a:r>
              <a:rPr lang="en-US" b="1" dirty="0" smtClean="0"/>
              <a:t> Framework</a:t>
            </a:r>
            <a:endParaRPr lang="en-US" b="1" dirty="0"/>
          </a:p>
        </p:txBody>
      </p:sp>
      <p:sp>
        <p:nvSpPr>
          <p:cNvPr id="5" name="Right Arrow 4"/>
          <p:cNvSpPr/>
          <p:nvPr/>
        </p:nvSpPr>
        <p:spPr bwMode="auto">
          <a:xfrm rot="18115272">
            <a:off x="890323" y="3437663"/>
            <a:ext cx="6883068" cy="680128"/>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3600" smtClean="0">
              <a:solidFill>
                <a:srgbClr val="000000"/>
              </a:solidFill>
              <a:latin typeface="Arial" charset="0"/>
            </a:endParaRPr>
          </a:p>
        </p:txBody>
      </p:sp>
      <p:sp>
        <p:nvSpPr>
          <p:cNvPr id="15" name="Rounded Rectangle 14"/>
          <p:cNvSpPr/>
          <p:nvPr/>
        </p:nvSpPr>
        <p:spPr bwMode="auto">
          <a:xfrm>
            <a:off x="0" y="719521"/>
            <a:ext cx="1822274" cy="45720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000" b="1" dirty="0" smtClean="0">
                <a:solidFill>
                  <a:srgbClr val="000000"/>
                </a:solidFill>
              </a:rPr>
              <a:t>Modeling</a:t>
            </a:r>
          </a:p>
        </p:txBody>
      </p:sp>
      <p:sp>
        <p:nvSpPr>
          <p:cNvPr id="19" name="TextBox 18"/>
          <p:cNvSpPr txBox="1"/>
          <p:nvPr/>
        </p:nvSpPr>
        <p:spPr>
          <a:xfrm>
            <a:off x="304800" y="6084927"/>
            <a:ext cx="2743200" cy="861774"/>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Atomistic and Ab-Initio Modeling</a:t>
            </a:r>
            <a:endParaRPr lang="en-US" sz="1000" b="1" dirty="0" smtClean="0">
              <a:solidFill>
                <a:srgbClr val="000000"/>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latin typeface="Arial" charset="0"/>
              </a:rPr>
              <a:t>DFT – VASP</a:t>
            </a:r>
            <a:endParaRPr lang="en-US" sz="1000" b="1" dirty="0">
              <a:solidFill>
                <a:srgbClr val="000000"/>
              </a:solidFill>
              <a:latin typeface="Arial" charset="0"/>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latin typeface="Arial" charset="0"/>
              </a:rPr>
              <a:t>MD – LAAMPS </a:t>
            </a:r>
            <a:endParaRPr lang="en-US" sz="1000" b="1" dirty="0">
              <a:solidFill>
                <a:srgbClr val="000000"/>
              </a:solidFill>
              <a:latin typeface="Arial" charset="0"/>
            </a:endParaRPr>
          </a:p>
          <a:p>
            <a:pPr marL="171450" indent="-171450" defTabSz="914400" eaLnBrk="0" fontAlgn="base" hangingPunct="0">
              <a:spcBef>
                <a:spcPct val="0"/>
              </a:spcBef>
              <a:spcAft>
                <a:spcPct val="0"/>
              </a:spcAft>
              <a:buFont typeface="Arial" pitchFamily="34" charset="0"/>
              <a:buChar char="•"/>
            </a:pPr>
            <a:endParaRPr lang="en-US" sz="1000" b="1"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sp>
        <p:nvSpPr>
          <p:cNvPr id="22" name="TextBox 21"/>
          <p:cNvSpPr txBox="1"/>
          <p:nvPr/>
        </p:nvSpPr>
        <p:spPr>
          <a:xfrm>
            <a:off x="6400800" y="2128063"/>
            <a:ext cx="2018732" cy="707886"/>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Component Fabrication </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Processors, ASICs</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Photonics</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Memory</a:t>
            </a:r>
            <a:endParaRPr lang="en-US" sz="1000" b="1" dirty="0">
              <a:solidFill>
                <a:srgbClr val="000000"/>
              </a:solidFill>
            </a:endParaRPr>
          </a:p>
        </p:txBody>
      </p:sp>
      <p:sp>
        <p:nvSpPr>
          <p:cNvPr id="23" name="TextBox 22"/>
          <p:cNvSpPr txBox="1"/>
          <p:nvPr/>
        </p:nvSpPr>
        <p:spPr>
          <a:xfrm>
            <a:off x="332121" y="2948226"/>
            <a:ext cx="2133601" cy="707886"/>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Circuit/IP Block Design and Modeling</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SPICE/</a:t>
            </a:r>
            <a:r>
              <a:rPr lang="en-US" sz="1000" b="1" dirty="0" err="1" smtClean="0">
                <a:solidFill>
                  <a:srgbClr val="000000"/>
                </a:solidFill>
              </a:rPr>
              <a:t>Xyce</a:t>
            </a:r>
            <a:r>
              <a:rPr lang="en-US" sz="1000" b="1" dirty="0" smtClean="0">
                <a:solidFill>
                  <a:srgbClr val="000000"/>
                </a:solidFill>
              </a:rPr>
              <a:t> model</a:t>
            </a:r>
          </a:p>
          <a:p>
            <a:pPr defTabSz="914400" eaLnBrk="0" fontAlgn="base" hangingPunct="0">
              <a:spcBef>
                <a:spcPct val="0"/>
              </a:spcBef>
              <a:spcAft>
                <a:spcPct val="0"/>
              </a:spcAft>
            </a:pPr>
            <a:endParaRPr lang="en-US" sz="1000" b="1" dirty="0">
              <a:solidFill>
                <a:srgbClr val="000000"/>
              </a:solidFill>
            </a:endParaRPr>
          </a:p>
        </p:txBody>
      </p:sp>
      <p:sp>
        <p:nvSpPr>
          <p:cNvPr id="25" name="TextBox 24"/>
          <p:cNvSpPr txBox="1"/>
          <p:nvPr/>
        </p:nvSpPr>
        <p:spPr>
          <a:xfrm>
            <a:off x="324395" y="3733800"/>
            <a:ext cx="3048000" cy="707886"/>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Compact Device Models</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Single device electrical models</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Variability and corner models</a:t>
            </a:r>
            <a:endParaRPr lang="en-US" sz="1000" b="1"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sp>
        <p:nvSpPr>
          <p:cNvPr id="26" name="TextBox 25"/>
          <p:cNvSpPr txBox="1"/>
          <p:nvPr/>
        </p:nvSpPr>
        <p:spPr>
          <a:xfrm>
            <a:off x="332121" y="4495800"/>
            <a:ext cx="2743200" cy="861774"/>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Device Physics Modeling</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Device physics modeling (TCAD)</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Electron transport, ion transport</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Magnetic properties</a:t>
            </a:r>
            <a:endParaRPr lang="en-US" sz="1000" b="1"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pic>
        <p:nvPicPr>
          <p:cNvPr id="29"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47627" y="6201731"/>
            <a:ext cx="826024" cy="64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6039133" y="469102"/>
            <a:ext cx="2495267" cy="577081"/>
          </a:xfrm>
          <a:prstGeom prst="rect">
            <a:avLst/>
          </a:prstGeom>
          <a:noFill/>
        </p:spPr>
        <p:txBody>
          <a:bodyPr wrap="square" rtlCol="0">
            <a:spAutoFit/>
          </a:bodyPr>
          <a:lstStyle/>
          <a:p>
            <a:pPr defTabSz="914400" eaLnBrk="0" fontAlgn="base" hangingPunct="0">
              <a:spcBef>
                <a:spcPct val="0"/>
              </a:spcBef>
              <a:spcAft>
                <a:spcPct val="0"/>
              </a:spcAft>
            </a:pPr>
            <a:r>
              <a:rPr lang="en-US" sz="1050" b="1" dirty="0" smtClean="0">
                <a:solidFill>
                  <a:srgbClr val="FF0000"/>
                </a:solidFill>
              </a:rPr>
              <a:t>10,000x improvement: </a:t>
            </a:r>
          </a:p>
          <a:p>
            <a:pPr defTabSz="914400" eaLnBrk="0" fontAlgn="base" hangingPunct="0">
              <a:spcBef>
                <a:spcPct val="0"/>
              </a:spcBef>
              <a:spcAft>
                <a:spcPct val="0"/>
              </a:spcAft>
            </a:pPr>
            <a:r>
              <a:rPr lang="en-US" sz="1050" b="1" dirty="0" smtClean="0">
                <a:solidFill>
                  <a:srgbClr val="FF0000"/>
                </a:solidFill>
              </a:rPr>
              <a:t>20 </a:t>
            </a:r>
            <a:r>
              <a:rPr lang="en-US" sz="1050" b="1" dirty="0" err="1" smtClean="0">
                <a:solidFill>
                  <a:srgbClr val="FF0000"/>
                </a:solidFill>
              </a:rPr>
              <a:t>fJ</a:t>
            </a:r>
            <a:r>
              <a:rPr lang="en-US" sz="1050" b="1" dirty="0" smtClean="0">
                <a:solidFill>
                  <a:srgbClr val="FF0000"/>
                </a:solidFill>
              </a:rPr>
              <a:t> per instruction equivalent</a:t>
            </a:r>
            <a:endParaRPr lang="en-US" sz="1050" b="1" dirty="0">
              <a:solidFill>
                <a:srgbClr val="FF0000"/>
              </a:solidFill>
            </a:endParaRPr>
          </a:p>
          <a:p>
            <a:pPr defTabSz="914400" eaLnBrk="0" fontAlgn="base" hangingPunct="0">
              <a:spcBef>
                <a:spcPct val="0"/>
              </a:spcBef>
              <a:spcAft>
                <a:spcPct val="0"/>
              </a:spcAft>
            </a:pPr>
            <a:endParaRPr lang="en-US" sz="1050" b="1" dirty="0">
              <a:solidFill>
                <a:srgbClr val="FF0000"/>
              </a:solidFill>
            </a:endParaRPr>
          </a:p>
        </p:txBody>
      </p:sp>
      <p:sp>
        <p:nvSpPr>
          <p:cNvPr id="118" name="TextBox 117"/>
          <p:cNvSpPr txBox="1"/>
          <p:nvPr/>
        </p:nvSpPr>
        <p:spPr>
          <a:xfrm>
            <a:off x="217529" y="4236155"/>
            <a:ext cx="1946478" cy="246221"/>
          </a:xfrm>
          <a:prstGeom prst="rect">
            <a:avLst/>
          </a:prstGeom>
          <a:noFill/>
        </p:spPr>
        <p:txBody>
          <a:bodyPr wrap="square" rtlCol="0">
            <a:spAutoFit/>
          </a:bodyPr>
          <a:lstStyle/>
          <a:p>
            <a:pPr defTabSz="914400" eaLnBrk="0" fontAlgn="base" hangingPunct="0">
              <a:spcBef>
                <a:spcPct val="0"/>
              </a:spcBef>
              <a:spcAft>
                <a:spcPct val="0"/>
              </a:spcAft>
            </a:pPr>
            <a:r>
              <a:rPr lang="en-US" sz="1000" b="1" dirty="0" smtClean="0">
                <a:solidFill>
                  <a:srgbClr val="FFFFFF"/>
                </a:solidFill>
              </a:rPr>
              <a:t>TEM/EELS</a:t>
            </a:r>
            <a:endParaRPr lang="en-US" sz="1000" b="1" dirty="0">
              <a:solidFill>
                <a:srgbClr val="FFFFFF"/>
              </a:solidFill>
            </a:endParaRPr>
          </a:p>
        </p:txBody>
      </p:sp>
      <p:pic>
        <p:nvPicPr>
          <p:cNvPr id="123" name="Content Placeholder 5" descr="rw_genericscheme.png"/>
          <p:cNvPicPr>
            <a:picLocks noChangeAspect="1"/>
          </p:cNvPicPr>
          <p:nvPr/>
        </p:nvPicPr>
        <p:blipFill rotWithShape="1">
          <a:blip r:embed="rId7" cstate="print">
            <a:extLst>
              <a:ext uri="{28A0092B-C50C-407E-A947-70E740481C1C}">
                <a14:useLocalDpi xmlns:a14="http://schemas.microsoft.com/office/drawing/2010/main"/>
              </a:ext>
            </a:extLst>
          </a:blip>
          <a:srcRect l="-4289" t="-19315" b="-20557"/>
          <a:stretch/>
        </p:blipFill>
        <p:spPr bwMode="auto">
          <a:xfrm>
            <a:off x="2539593" y="2870517"/>
            <a:ext cx="861377" cy="980856"/>
          </a:xfrm>
          <a:prstGeom prst="rect">
            <a:avLst/>
          </a:prstGeom>
          <a:noFill/>
          <a:ln w="12700">
            <a:noFill/>
            <a:miter lim="800000"/>
            <a:headEnd/>
            <a:tailEnd/>
          </a:ln>
        </p:spPr>
      </p:pic>
      <p:sp>
        <p:nvSpPr>
          <p:cNvPr id="34" name="Oval 33"/>
          <p:cNvSpPr/>
          <p:nvPr/>
        </p:nvSpPr>
        <p:spPr bwMode="auto">
          <a:xfrm>
            <a:off x="3583249" y="6208167"/>
            <a:ext cx="433015" cy="505360"/>
          </a:xfrm>
          <a:prstGeom prst="ellips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3600" smtClean="0">
              <a:solidFill>
                <a:srgbClr val="000000"/>
              </a:solidFill>
              <a:latin typeface="Arial" charset="0"/>
            </a:endParaRPr>
          </a:p>
        </p:txBody>
      </p:sp>
      <p:pic>
        <p:nvPicPr>
          <p:cNvPr id="4105" name="Picture 9" descr="http://lammps.sandia.gov/images/carbon3.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527852" y="6286640"/>
            <a:ext cx="724043" cy="53767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6400800" y="3711714"/>
            <a:ext cx="2218565" cy="707886"/>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Device Measurements</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Single device electrical behavior</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Parametric variability</a:t>
            </a:r>
            <a:endParaRPr lang="en-US" sz="1000" b="1" dirty="0">
              <a:solidFill>
                <a:srgbClr val="000000"/>
              </a:solidFill>
            </a:endParaRPr>
          </a:p>
        </p:txBody>
      </p:sp>
      <p:sp>
        <p:nvSpPr>
          <p:cNvPr id="49" name="Rounded Rectangle 48"/>
          <p:cNvSpPr/>
          <p:nvPr/>
        </p:nvSpPr>
        <p:spPr bwMode="auto">
          <a:xfrm>
            <a:off x="6837120" y="6236742"/>
            <a:ext cx="2209800" cy="45720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000" b="1" dirty="0" smtClean="0">
                <a:solidFill>
                  <a:srgbClr val="000000"/>
                </a:solidFill>
              </a:rPr>
              <a:t>Experimental</a:t>
            </a:r>
          </a:p>
        </p:txBody>
      </p:sp>
      <p:sp>
        <p:nvSpPr>
          <p:cNvPr id="50" name="TextBox 49"/>
          <p:cNvSpPr txBox="1"/>
          <p:nvPr/>
        </p:nvSpPr>
        <p:spPr>
          <a:xfrm>
            <a:off x="6400800" y="4495800"/>
            <a:ext cx="2743200" cy="707886"/>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Device Structure Integration and Demonstration</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Novel device structure demonstration</a:t>
            </a:r>
            <a:endParaRPr lang="en-US" sz="1000" b="1" dirty="0">
              <a:solidFill>
                <a:srgbClr val="000000"/>
              </a:solidFill>
            </a:endParaRPr>
          </a:p>
        </p:txBody>
      </p:sp>
      <p:sp>
        <p:nvSpPr>
          <p:cNvPr id="51" name="TextBox 50"/>
          <p:cNvSpPr txBox="1"/>
          <p:nvPr/>
        </p:nvSpPr>
        <p:spPr>
          <a:xfrm>
            <a:off x="332121" y="2133600"/>
            <a:ext cx="2018732" cy="707886"/>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Component Level Models</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Gem5, </a:t>
            </a:r>
            <a:r>
              <a:rPr lang="en-US" sz="1000" b="1" dirty="0" err="1" smtClean="0">
                <a:solidFill>
                  <a:srgbClr val="000000"/>
                </a:solidFill>
              </a:rPr>
              <a:t>McPAT</a:t>
            </a:r>
            <a:r>
              <a:rPr lang="en-US" sz="1000" b="1" dirty="0" smtClean="0">
                <a:solidFill>
                  <a:srgbClr val="000000"/>
                </a:solidFill>
              </a:rPr>
              <a:t>, </a:t>
            </a:r>
            <a:r>
              <a:rPr lang="en-US" sz="1000" b="1" dirty="0" err="1" smtClean="0">
                <a:solidFill>
                  <a:srgbClr val="000000"/>
                </a:solidFill>
              </a:rPr>
              <a:t>HiHAT</a:t>
            </a:r>
            <a:r>
              <a:rPr lang="en-US" sz="1000" b="1" dirty="0" smtClean="0">
                <a:solidFill>
                  <a:srgbClr val="000000"/>
                </a:solidFill>
              </a:rPr>
              <a:t>, CACTI, NVSIM</a:t>
            </a:r>
            <a:endParaRPr lang="en-US" sz="1000" b="1"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sp>
        <p:nvSpPr>
          <p:cNvPr id="53" name="TextBox 52"/>
          <p:cNvSpPr txBox="1"/>
          <p:nvPr/>
        </p:nvSpPr>
        <p:spPr>
          <a:xfrm>
            <a:off x="332121" y="1357312"/>
            <a:ext cx="3115506" cy="861774"/>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Computer System Architecture Modeling </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Next generation of Structural Simulation Toolkit</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Heterogeneous systems HPC models</a:t>
            </a:r>
            <a:endParaRPr lang="en-US" sz="1000" b="1"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pic>
        <p:nvPicPr>
          <p:cNvPr id="8194"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02176" y="1375788"/>
            <a:ext cx="690275" cy="38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Box 57"/>
          <p:cNvSpPr txBox="1"/>
          <p:nvPr/>
        </p:nvSpPr>
        <p:spPr>
          <a:xfrm>
            <a:off x="1828800" y="533400"/>
            <a:ext cx="3115506" cy="400110"/>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Application Performance Modeling</a:t>
            </a:r>
            <a:endParaRPr lang="en-US" sz="1000" b="1" u="sng" dirty="0">
              <a:solidFill>
                <a:srgbClr val="3333CC"/>
              </a:solidFill>
            </a:endParaRPr>
          </a:p>
          <a:p>
            <a:pPr defTabSz="914400" eaLnBrk="0" fontAlgn="base" hangingPunct="0">
              <a:spcBef>
                <a:spcPct val="0"/>
              </a:spcBef>
              <a:spcAft>
                <a:spcPct val="0"/>
              </a:spcAft>
            </a:pPr>
            <a:endParaRPr lang="en-US" sz="1000" b="1" dirty="0">
              <a:solidFill>
                <a:srgbClr val="000000"/>
              </a:solidFill>
            </a:endParaRPr>
          </a:p>
        </p:txBody>
      </p:sp>
      <p:sp>
        <p:nvSpPr>
          <p:cNvPr id="59" name="TextBox 58"/>
          <p:cNvSpPr txBox="1"/>
          <p:nvPr/>
        </p:nvSpPr>
        <p:spPr>
          <a:xfrm>
            <a:off x="324395" y="5308600"/>
            <a:ext cx="2388391" cy="1015663"/>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Process Module Modeling</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Diffusion, etch, implant simulation</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EUV and novel lithography models</a:t>
            </a:r>
            <a:endParaRPr lang="en-US" sz="1000" b="1"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sp>
        <p:nvSpPr>
          <p:cNvPr id="60" name="TextBox 59"/>
          <p:cNvSpPr txBox="1"/>
          <p:nvPr/>
        </p:nvSpPr>
        <p:spPr>
          <a:xfrm>
            <a:off x="6400800" y="5308600"/>
            <a:ext cx="2743200" cy="553998"/>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Process Module Demonstrations</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a:solidFill>
                  <a:srgbClr val="000000"/>
                </a:solidFill>
              </a:rPr>
              <a:t>EUV and novel lithography</a:t>
            </a:r>
          </a:p>
          <a:p>
            <a:pPr marL="171450" indent="-171450" defTabSz="914400" eaLnBrk="0" fontAlgn="base" hangingPunct="0">
              <a:spcBef>
                <a:spcPct val="0"/>
              </a:spcBef>
              <a:spcAft>
                <a:spcPct val="0"/>
              </a:spcAft>
              <a:buFont typeface="Arial" pitchFamily="34" charset="0"/>
              <a:buChar char="•"/>
            </a:pPr>
            <a:r>
              <a:rPr lang="en-US" sz="1000" b="1" dirty="0" smtClean="0">
                <a:solidFill>
                  <a:srgbClr val="000000"/>
                </a:solidFill>
              </a:rPr>
              <a:t>Diffusion, etch, implant simulation</a:t>
            </a:r>
          </a:p>
        </p:txBody>
      </p:sp>
      <p:pic>
        <p:nvPicPr>
          <p:cNvPr id="8198" name="Picture 6" descr="Imag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92451" y="1371600"/>
            <a:ext cx="1162500" cy="78740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6400800" y="2897445"/>
            <a:ext cx="2590800" cy="400110"/>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Test Circuit Fab and Measurement</a:t>
            </a:r>
            <a:endParaRPr lang="en-US" sz="1000" b="1" u="sng" dirty="0">
              <a:solidFill>
                <a:srgbClr val="3333CC"/>
              </a:solidFill>
            </a:endParaRPr>
          </a:p>
          <a:p>
            <a:pPr marL="171450" indent="-171450" defTabSz="914400" eaLnBrk="0" fontAlgn="base" hangingPunct="0">
              <a:spcBef>
                <a:spcPct val="0"/>
              </a:spcBef>
              <a:spcAft>
                <a:spcPct val="0"/>
              </a:spcAft>
              <a:buFont typeface="Arial" pitchFamily="34" charset="0"/>
              <a:buChar char="•"/>
            </a:pPr>
            <a:r>
              <a:rPr lang="en-US" sz="1000" b="1" dirty="0" err="1" smtClean="0">
                <a:solidFill>
                  <a:srgbClr val="000000"/>
                </a:solidFill>
              </a:rPr>
              <a:t>Subcircuit</a:t>
            </a:r>
            <a:r>
              <a:rPr lang="en-US" sz="1000" b="1" dirty="0" smtClean="0">
                <a:solidFill>
                  <a:srgbClr val="000000"/>
                </a:solidFill>
              </a:rPr>
              <a:t> measurement</a:t>
            </a:r>
            <a:endParaRPr lang="en-US" sz="1000" b="1" dirty="0">
              <a:solidFill>
                <a:srgbClr val="000000"/>
              </a:solidFill>
            </a:endParaRPr>
          </a:p>
        </p:txBody>
      </p:sp>
      <p:pic>
        <p:nvPicPr>
          <p:cNvPr id="8201" name="Picture 9"/>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8047325" y="2405062"/>
            <a:ext cx="1096675" cy="29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4343400" y="6147603"/>
            <a:ext cx="2743200" cy="1015663"/>
          </a:xfrm>
          <a:prstGeom prst="rect">
            <a:avLst/>
          </a:prstGeom>
          <a:noFill/>
        </p:spPr>
        <p:txBody>
          <a:bodyPr wrap="square" rtlCol="0">
            <a:spAutoFit/>
          </a:bodyPr>
          <a:lstStyle/>
          <a:p>
            <a:pPr defTabSz="914400" eaLnBrk="0" fontAlgn="base" hangingPunct="0">
              <a:spcBef>
                <a:spcPct val="0"/>
              </a:spcBef>
              <a:spcAft>
                <a:spcPct val="0"/>
              </a:spcAft>
            </a:pPr>
            <a:r>
              <a:rPr lang="en-US" sz="1000" b="1" u="sng" dirty="0" smtClean="0">
                <a:solidFill>
                  <a:srgbClr val="3333CC"/>
                </a:solidFill>
              </a:rPr>
              <a:t>Fundamental Materials Science</a:t>
            </a:r>
          </a:p>
          <a:p>
            <a:pPr marL="171450" indent="-171450" defTabSz="914400" eaLnBrk="0" fontAlgn="base" hangingPunct="0">
              <a:spcBef>
                <a:spcPct val="0"/>
              </a:spcBef>
              <a:spcAft>
                <a:spcPct val="0"/>
              </a:spcAft>
              <a:buFont typeface="Arial" panose="020B0604020202020204" pitchFamily="34" charset="0"/>
              <a:buChar char="•"/>
            </a:pPr>
            <a:r>
              <a:rPr lang="en-US" sz="1000" b="1" dirty="0" smtClean="0">
                <a:solidFill>
                  <a:srgbClr val="000000"/>
                </a:solidFill>
                <a:latin typeface="Arial" charset="0"/>
              </a:rPr>
              <a:t>X-ray: XRD, XPS, HAXPES</a:t>
            </a:r>
          </a:p>
          <a:p>
            <a:pPr marL="171450" indent="-171450" defTabSz="914400" eaLnBrk="0" fontAlgn="base" hangingPunct="0">
              <a:spcBef>
                <a:spcPct val="0"/>
              </a:spcBef>
              <a:spcAft>
                <a:spcPct val="0"/>
              </a:spcAft>
              <a:buFont typeface="Arial" panose="020B0604020202020204" pitchFamily="34" charset="0"/>
              <a:buChar char="•"/>
            </a:pPr>
            <a:r>
              <a:rPr lang="en-US" sz="1000" b="1" dirty="0" smtClean="0">
                <a:solidFill>
                  <a:srgbClr val="000000"/>
                </a:solidFill>
                <a:latin typeface="Arial" charset="0"/>
              </a:rPr>
              <a:t>Microscopy: TEM, SEM, EELS</a:t>
            </a:r>
          </a:p>
          <a:p>
            <a:pPr marL="171450" indent="-171450" defTabSz="914400" eaLnBrk="0" fontAlgn="base" hangingPunct="0">
              <a:spcBef>
                <a:spcPct val="0"/>
              </a:spcBef>
              <a:spcAft>
                <a:spcPct val="0"/>
              </a:spcAft>
              <a:buFont typeface="Arial" panose="020B0604020202020204" pitchFamily="34" charset="0"/>
              <a:buChar char="•"/>
            </a:pPr>
            <a:r>
              <a:rPr lang="en-US" sz="1000" b="1" dirty="0" smtClean="0">
                <a:solidFill>
                  <a:srgbClr val="000000"/>
                </a:solidFill>
                <a:latin typeface="Arial" charset="0"/>
              </a:rPr>
              <a:t>Scanning probe technique</a:t>
            </a:r>
            <a:endParaRPr lang="en-US" sz="1000" b="1" dirty="0">
              <a:solidFill>
                <a:srgbClr val="000000"/>
              </a:solidFill>
              <a:latin typeface="Arial" charset="0"/>
            </a:endParaRPr>
          </a:p>
          <a:p>
            <a:pPr defTabSz="914400" eaLnBrk="0" fontAlgn="base" hangingPunct="0">
              <a:spcBef>
                <a:spcPct val="0"/>
              </a:spcBef>
              <a:spcAft>
                <a:spcPct val="0"/>
              </a:spcAft>
            </a:pPr>
            <a:endParaRPr lang="en-US" sz="1000" b="1" dirty="0">
              <a:solidFill>
                <a:srgbClr val="000000"/>
              </a:solidFill>
            </a:endParaRPr>
          </a:p>
          <a:p>
            <a:pPr defTabSz="914400" eaLnBrk="0" fontAlgn="base" hangingPunct="0">
              <a:spcBef>
                <a:spcPct val="0"/>
              </a:spcBef>
              <a:spcAft>
                <a:spcPct val="0"/>
              </a:spcAft>
            </a:pPr>
            <a:endParaRPr lang="en-US" sz="1000" b="1" dirty="0">
              <a:solidFill>
                <a:srgbClr val="000000"/>
              </a:solidFill>
            </a:endParaRPr>
          </a:p>
        </p:txBody>
      </p:sp>
      <p:pic>
        <p:nvPicPr>
          <p:cNvPr id="8203" name="Picture 11" descr="https://upload.wikimedia.org/wikipedia/commons/thumb/1/18/IvsV_mosfet.svg/480px-IvsV_mosfet.svg.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650841" y="3791782"/>
            <a:ext cx="962846" cy="64189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487124" y="2195764"/>
            <a:ext cx="1768022" cy="75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1"/>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514350" y="2997989"/>
            <a:ext cx="692578" cy="66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624805" y="4712587"/>
            <a:ext cx="676353" cy="48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descr="fig_pres1"/>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771854" y="4613122"/>
            <a:ext cx="766193" cy="614295"/>
          </a:xfrm>
          <a:prstGeom prst="rect">
            <a:avLst/>
          </a:prstGeom>
          <a:noFill/>
        </p:spPr>
      </p:pic>
      <p:sp>
        <p:nvSpPr>
          <p:cNvPr id="7" name="TextBox 6"/>
          <p:cNvSpPr txBox="1"/>
          <p:nvPr/>
        </p:nvSpPr>
        <p:spPr>
          <a:xfrm rot="18130579">
            <a:off x="4773660" y="1329197"/>
            <a:ext cx="1817729" cy="400110"/>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srgbClr val="FFFFFF"/>
                </a:solidFill>
              </a:rPr>
              <a:t>Systems</a:t>
            </a:r>
            <a:endParaRPr lang="en-US" sz="2000" b="1" dirty="0">
              <a:solidFill>
                <a:srgbClr val="FFFFFF"/>
              </a:solidFill>
            </a:endParaRPr>
          </a:p>
        </p:txBody>
      </p:sp>
      <p:sp>
        <p:nvSpPr>
          <p:cNvPr id="75" name="TextBox 74"/>
          <p:cNvSpPr txBox="1"/>
          <p:nvPr/>
        </p:nvSpPr>
        <p:spPr>
          <a:xfrm rot="18130579">
            <a:off x="3325860" y="3688031"/>
            <a:ext cx="1817729" cy="400110"/>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srgbClr val="FFFFFF"/>
                </a:solidFill>
              </a:rPr>
              <a:t>Devices</a:t>
            </a:r>
            <a:endParaRPr lang="en-US" sz="2000" b="1" dirty="0">
              <a:solidFill>
                <a:srgbClr val="FFFFFF"/>
              </a:solidFill>
            </a:endParaRPr>
          </a:p>
        </p:txBody>
      </p:sp>
      <p:sp>
        <p:nvSpPr>
          <p:cNvPr id="76" name="TextBox 75"/>
          <p:cNvSpPr txBox="1"/>
          <p:nvPr/>
        </p:nvSpPr>
        <p:spPr>
          <a:xfrm rot="18130579">
            <a:off x="2030460" y="5774399"/>
            <a:ext cx="1817729" cy="400110"/>
          </a:xfrm>
          <a:prstGeom prst="rect">
            <a:avLst/>
          </a:prstGeom>
          <a:noFill/>
        </p:spPr>
        <p:txBody>
          <a:bodyPr wrap="square" rtlCol="0">
            <a:spAutoFit/>
          </a:bodyPr>
          <a:lstStyle/>
          <a:p>
            <a:pPr defTabSz="914400" eaLnBrk="0" fontAlgn="base" hangingPunct="0">
              <a:spcBef>
                <a:spcPct val="0"/>
              </a:spcBef>
              <a:spcAft>
                <a:spcPct val="0"/>
              </a:spcAft>
            </a:pPr>
            <a:r>
              <a:rPr lang="en-US" sz="2000" b="1" dirty="0" smtClean="0">
                <a:solidFill>
                  <a:srgbClr val="FFFFFF"/>
                </a:solidFill>
              </a:rPr>
              <a:t>Materials</a:t>
            </a:r>
            <a:endParaRPr lang="en-US" sz="2000" b="1" dirty="0">
              <a:solidFill>
                <a:srgbClr val="FFFFFF"/>
              </a:solidFill>
            </a:endParaRPr>
          </a:p>
        </p:txBody>
      </p:sp>
      <p:pic>
        <p:nvPicPr>
          <p:cNvPr id="77" name="Picture 2"/>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324686" y="1442103"/>
            <a:ext cx="1561446" cy="66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370714" y="781404"/>
            <a:ext cx="1319361" cy="52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410341" y="5365550"/>
            <a:ext cx="761717" cy="60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3" descr="\\Snl\mesa\Projects\SiliconPhotonics\cderose\ONR\RingResonator3.bmp"/>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a:ext>
            </a:extLst>
          </a:blip>
          <a:srcRect/>
          <a:stretch/>
        </p:blipFill>
        <p:spPr bwMode="auto">
          <a:xfrm rot="5400000">
            <a:off x="4124584" y="4677716"/>
            <a:ext cx="478374" cy="497943"/>
          </a:xfrm>
          <a:prstGeom prst="rect">
            <a:avLst/>
          </a:prstGeom>
          <a:noFill/>
        </p:spPr>
      </p:pic>
      <p:pic>
        <p:nvPicPr>
          <p:cNvPr id="8208" name="Picture 16" descr="Demonstration of 13 nm patterning at the Berkeley Microfield Exposure Tool (MET)"/>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303659" y="5415547"/>
            <a:ext cx="725541" cy="557041"/>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https://upload.wikimedia.org/wikipedia/commons/thumb/f/f8/MOSFETs.jpg/300px-MOSFETs.jp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011030" y="3888692"/>
            <a:ext cx="780169" cy="50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454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 y="80219"/>
            <a:ext cx="9144000" cy="10641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u="sng" dirty="0" smtClean="0"/>
              <a:t>Old Moore’s Law: </a:t>
            </a:r>
          </a:p>
          <a:p>
            <a:r>
              <a:rPr lang="en-US" sz="3600" b="1" dirty="0" smtClean="0"/>
              <a:t>2x Transistor Density every 12-24 Months</a:t>
            </a:r>
            <a:endParaRPr lang="en-US" sz="3600" dirty="0"/>
          </a:p>
        </p:txBody>
      </p:sp>
      <p:graphicFrame>
        <p:nvGraphicFramePr>
          <p:cNvPr id="14" name="Chart 13"/>
          <p:cNvGraphicFramePr/>
          <p:nvPr>
            <p:extLst>
              <p:ext uri="{D42A27DB-BD31-4B8C-83A1-F6EECF244321}">
                <p14:modId xmlns:p14="http://schemas.microsoft.com/office/powerpoint/2010/main" val="4023834790"/>
              </p:ext>
            </p:extLst>
          </p:nvPr>
        </p:nvGraphicFramePr>
        <p:xfrm>
          <a:off x="-319314" y="1694960"/>
          <a:ext cx="9463314" cy="510704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324140" y="1217914"/>
            <a:ext cx="6637428" cy="584776"/>
          </a:xfrm>
          <a:prstGeom prst="rect">
            <a:avLst/>
          </a:prstGeom>
          <a:noFill/>
        </p:spPr>
        <p:txBody>
          <a:bodyPr wrap="square" rtlCol="0">
            <a:spAutoFit/>
          </a:bodyPr>
          <a:lstStyle/>
          <a:p>
            <a:r>
              <a:rPr lang="en-US" sz="3200" b="1" i="1" dirty="0" smtClean="0">
                <a:solidFill>
                  <a:srgbClr val="800000"/>
                </a:solidFill>
                <a:sym typeface="Wingdings"/>
              </a:rPr>
              <a:t> </a:t>
            </a:r>
            <a:r>
              <a:rPr lang="en-US" sz="3200" b="1" i="1" dirty="0" smtClean="0">
                <a:solidFill>
                  <a:srgbClr val="800000"/>
                </a:solidFill>
              </a:rPr>
              <a:t>at same power &amp; consumer cost!</a:t>
            </a:r>
          </a:p>
        </p:txBody>
      </p:sp>
      <p:sp>
        <p:nvSpPr>
          <p:cNvPr id="2" name="TextBox 1"/>
          <p:cNvSpPr txBox="1"/>
          <p:nvPr/>
        </p:nvSpPr>
        <p:spPr>
          <a:xfrm>
            <a:off x="233962" y="2146087"/>
            <a:ext cx="4095993" cy="1938992"/>
          </a:xfrm>
          <a:prstGeom prst="rect">
            <a:avLst/>
          </a:prstGeom>
          <a:solidFill>
            <a:srgbClr val="FFFF00"/>
          </a:solidFill>
        </p:spPr>
        <p:txBody>
          <a:bodyPr wrap="none" rtlCol="0">
            <a:spAutoFit/>
          </a:bodyPr>
          <a:lstStyle/>
          <a:p>
            <a:r>
              <a:rPr lang="en-US" sz="2400" b="1" dirty="0" smtClean="0"/>
              <a:t>But, in 2016: </a:t>
            </a:r>
          </a:p>
          <a:p>
            <a:pPr marL="457200" indent="-457200">
              <a:buFont typeface="Arial"/>
              <a:buChar char="•"/>
            </a:pPr>
            <a:r>
              <a:rPr lang="en-US" sz="2400" b="1" dirty="0" smtClean="0"/>
              <a:t>2x transistors per 4-5 years</a:t>
            </a:r>
          </a:p>
          <a:p>
            <a:pPr marL="457200" indent="-457200">
              <a:buFont typeface="Arial"/>
              <a:buChar char="•"/>
            </a:pPr>
            <a:r>
              <a:rPr lang="en-US" sz="2400" b="1" dirty="0" smtClean="0"/>
              <a:t>Only 2-3 more cycles?</a:t>
            </a:r>
          </a:p>
          <a:p>
            <a:pPr marL="457200" indent="-457200">
              <a:buFont typeface="Arial"/>
              <a:buChar char="•"/>
            </a:pPr>
            <a:r>
              <a:rPr lang="en-US" sz="2400" b="1" dirty="0" smtClean="0"/>
              <a:t>Industry costs increasing</a:t>
            </a:r>
          </a:p>
          <a:p>
            <a:r>
              <a:rPr lang="en-US" sz="2400" b="1" dirty="0" smtClean="0"/>
              <a:t>	(need very high volumes)</a:t>
            </a:r>
          </a:p>
        </p:txBody>
      </p:sp>
    </p:spTree>
    <p:extLst>
      <p:ext uri="{BB962C8B-B14F-4D97-AF65-F5344CB8AC3E}">
        <p14:creationId xmlns:p14="http://schemas.microsoft.com/office/powerpoint/2010/main" val="3578954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81019" y="910981"/>
            <a:ext cx="2834640" cy="5565577"/>
          </a:xfrm>
          <a:prstGeom prst="rect">
            <a:avLst/>
          </a:prstGeom>
          <a:solidFill>
            <a:schemeClr val="bg1">
              <a:lumMod val="95000"/>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4746" y="22538"/>
            <a:ext cx="8949238" cy="789196"/>
          </a:xfrm>
        </p:spPr>
        <p:txBody>
          <a:bodyPr wrap="square">
            <a:spAutoFit/>
          </a:bodyPr>
          <a:lstStyle/>
          <a:p>
            <a:r>
              <a:rPr lang="en-US" b="1" dirty="0" smtClean="0">
                <a:latin typeface="+mn-lt"/>
                <a:ea typeface="+mn-ea"/>
                <a:cs typeface="+mn-cs"/>
              </a:rPr>
              <a:t>The </a:t>
            </a:r>
            <a:r>
              <a:rPr lang="en-US" b="1" dirty="0">
                <a:latin typeface="+mn-lt"/>
                <a:ea typeface="+mn-ea"/>
                <a:cs typeface="+mn-cs"/>
              </a:rPr>
              <a:t>O</a:t>
            </a:r>
            <a:r>
              <a:rPr lang="en-US" b="1" dirty="0" smtClean="0">
                <a:latin typeface="+mn-lt"/>
                <a:ea typeface="+mn-ea"/>
                <a:cs typeface="+mn-cs"/>
              </a:rPr>
              <a:t>pportunity</a:t>
            </a:r>
            <a:endParaRPr lang="en-US" b="1" dirty="0">
              <a:latin typeface="+mn-lt"/>
              <a:ea typeface="+mn-ea"/>
              <a:cs typeface="+mn-cs"/>
            </a:endParaRPr>
          </a:p>
        </p:txBody>
      </p:sp>
      <p:sp>
        <p:nvSpPr>
          <p:cNvPr id="9" name="Rectangle 8"/>
          <p:cNvSpPr/>
          <p:nvPr/>
        </p:nvSpPr>
        <p:spPr>
          <a:xfrm>
            <a:off x="6170913" y="910981"/>
            <a:ext cx="2834640" cy="5565577"/>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8156" y="910981"/>
            <a:ext cx="2834640" cy="5565577"/>
          </a:xfrm>
          <a:prstGeom prst="rect">
            <a:avLst/>
          </a:prstGeom>
          <a:solidFill>
            <a:schemeClr val="accent2">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03904" y="784893"/>
            <a:ext cx="2808893" cy="1384995"/>
          </a:xfrm>
          <a:prstGeom prst="rect">
            <a:avLst/>
          </a:prstGeom>
          <a:noFill/>
        </p:spPr>
        <p:txBody>
          <a:bodyPr wrap="square" rtlCol="0">
            <a:spAutoFit/>
          </a:bodyPr>
          <a:lstStyle/>
          <a:p>
            <a:pPr algn="ctr"/>
            <a:r>
              <a:rPr lang="en-US" sz="2800" b="1" dirty="0" smtClean="0"/>
              <a:t>Fundamental Science</a:t>
            </a:r>
          </a:p>
          <a:p>
            <a:pPr algn="ctr"/>
            <a:r>
              <a:rPr lang="en-US" sz="2800" b="1" i="1" dirty="0" smtClean="0">
                <a:solidFill>
                  <a:srgbClr val="002060"/>
                </a:solidFill>
              </a:rPr>
              <a:t>(BES)</a:t>
            </a:r>
            <a:endParaRPr lang="en-US" sz="2800" b="1" i="1" dirty="0">
              <a:solidFill>
                <a:srgbClr val="002060"/>
              </a:solidFill>
            </a:endParaRPr>
          </a:p>
        </p:txBody>
      </p:sp>
      <p:sp>
        <p:nvSpPr>
          <p:cNvPr id="7" name="Rectangle 6"/>
          <p:cNvSpPr/>
          <p:nvPr/>
        </p:nvSpPr>
        <p:spPr>
          <a:xfrm>
            <a:off x="6209628" y="2173555"/>
            <a:ext cx="2812026" cy="4093428"/>
          </a:xfrm>
          <a:prstGeom prst="rect">
            <a:avLst/>
          </a:prstGeom>
        </p:spPr>
        <p:txBody>
          <a:bodyPr wrap="square">
            <a:spAutoFit/>
          </a:bodyPr>
          <a:lstStyle/>
          <a:p>
            <a:pPr marL="231775" indent="-231775">
              <a:buFont typeface="Arial" panose="020B0604020202020204" pitchFamily="34" charset="0"/>
              <a:buChar char="•"/>
            </a:pPr>
            <a:r>
              <a:rPr lang="en-US" sz="2000" dirty="0" smtClean="0"/>
              <a:t>Move revolutionary low energy devices and architectures </a:t>
            </a:r>
            <a:br>
              <a:rPr lang="en-US" sz="2000" dirty="0" smtClean="0"/>
            </a:br>
            <a:r>
              <a:rPr lang="en-US" sz="2000" dirty="0" smtClean="0"/>
              <a:t>from Lab to Fab</a:t>
            </a:r>
          </a:p>
          <a:p>
            <a:pPr marL="231775" indent="-231775"/>
            <a:endParaRPr lang="en-US" sz="2000" dirty="0"/>
          </a:p>
          <a:p>
            <a:pPr marL="231775" indent="-231775">
              <a:buFont typeface="Arial" panose="020B0604020202020204" pitchFamily="34" charset="0"/>
              <a:buChar char="•"/>
            </a:pPr>
            <a:r>
              <a:rPr lang="en-US" sz="2000" dirty="0"/>
              <a:t>Accelerate development and manufacturing </a:t>
            </a:r>
            <a:r>
              <a:rPr lang="en-US" sz="2000" dirty="0" smtClean="0"/>
              <a:t>base </a:t>
            </a:r>
            <a:br>
              <a:rPr lang="en-US" sz="2000" dirty="0" smtClean="0"/>
            </a:br>
            <a:r>
              <a:rPr lang="en-US" sz="2000" dirty="0" smtClean="0"/>
              <a:t>for electronic devices</a:t>
            </a:r>
          </a:p>
          <a:p>
            <a:pPr marL="231775" indent="-231775">
              <a:buFont typeface="Arial" panose="020B0604020202020204" pitchFamily="34" charset="0"/>
              <a:buChar char="•"/>
            </a:pPr>
            <a:endParaRPr lang="en-US" sz="2000" dirty="0"/>
          </a:p>
          <a:p>
            <a:pPr marL="231775" indent="-231775">
              <a:buFont typeface="Arial" panose="020B0604020202020204" pitchFamily="34" charset="0"/>
              <a:buChar char="•"/>
            </a:pPr>
            <a:r>
              <a:rPr lang="en-US" sz="2000" dirty="0" smtClean="0"/>
              <a:t>Create public-private partnerships with electronics industry</a:t>
            </a:r>
          </a:p>
        </p:txBody>
      </p:sp>
      <p:sp>
        <p:nvSpPr>
          <p:cNvPr id="16" name="Rectangle 15"/>
          <p:cNvSpPr/>
          <p:nvPr/>
        </p:nvSpPr>
        <p:spPr>
          <a:xfrm>
            <a:off x="3268219" y="2150478"/>
            <a:ext cx="2804160" cy="4093428"/>
          </a:xfrm>
          <a:prstGeom prst="rect">
            <a:avLst/>
          </a:prstGeom>
        </p:spPr>
        <p:txBody>
          <a:bodyPr wrap="square">
            <a:spAutoFit/>
          </a:bodyPr>
          <a:lstStyle/>
          <a:p>
            <a:pPr marL="231775" indent="-231775">
              <a:buFont typeface="Arial" panose="020B0604020202020204" pitchFamily="34" charset="0"/>
              <a:buChar char="•"/>
            </a:pPr>
            <a:r>
              <a:rPr lang="en-US" sz="2000" dirty="0" smtClean="0"/>
              <a:t>Advanced computing</a:t>
            </a:r>
          </a:p>
          <a:p>
            <a:pPr marL="231775" indent="-231775">
              <a:buFont typeface="Arial" panose="020B0604020202020204" pitchFamily="34" charset="0"/>
              <a:buChar char="•"/>
            </a:pPr>
            <a:endParaRPr lang="en-US" sz="2000" dirty="0"/>
          </a:p>
          <a:p>
            <a:pPr marL="231775" indent="-231775">
              <a:buFont typeface="Arial" panose="020B0604020202020204" pitchFamily="34" charset="0"/>
              <a:buChar char="•"/>
            </a:pPr>
            <a:r>
              <a:rPr lang="en-US" sz="2000" dirty="0" smtClean="0"/>
              <a:t>Multiscale computing benchmarking and modeling</a:t>
            </a:r>
          </a:p>
          <a:p>
            <a:pPr marL="231775" indent="-231775">
              <a:buFont typeface="Arial" panose="020B0604020202020204" pitchFamily="34" charset="0"/>
              <a:buChar char="•"/>
            </a:pPr>
            <a:endParaRPr lang="en-US" sz="2000" dirty="0"/>
          </a:p>
          <a:p>
            <a:pPr marL="231775" indent="-231775">
              <a:buFont typeface="Arial" panose="020B0604020202020204" pitchFamily="34" charset="0"/>
              <a:buChar char="•"/>
            </a:pPr>
            <a:r>
              <a:rPr lang="en-US" sz="2000" dirty="0" smtClean="0"/>
              <a:t>Next-generation heterogeneous architectures</a:t>
            </a:r>
            <a:endParaRPr lang="en-US" sz="2000" dirty="0"/>
          </a:p>
          <a:p>
            <a:pPr marL="231775" indent="-231775"/>
            <a:endParaRPr lang="en-US" sz="2000" dirty="0"/>
          </a:p>
          <a:p>
            <a:pPr marL="231775" indent="-231775">
              <a:buFont typeface="Arial" panose="020B0604020202020204" pitchFamily="34" charset="0"/>
              <a:buChar char="•"/>
            </a:pPr>
            <a:r>
              <a:rPr lang="en-US" sz="2000" dirty="0"/>
              <a:t>New programming models and application software</a:t>
            </a:r>
          </a:p>
        </p:txBody>
      </p:sp>
      <p:sp>
        <p:nvSpPr>
          <p:cNvPr id="17" name="Rectangle 16"/>
          <p:cNvSpPr/>
          <p:nvPr/>
        </p:nvSpPr>
        <p:spPr>
          <a:xfrm>
            <a:off x="216873" y="2150478"/>
            <a:ext cx="2808892" cy="4401205"/>
          </a:xfrm>
          <a:prstGeom prst="rect">
            <a:avLst/>
          </a:prstGeom>
        </p:spPr>
        <p:txBody>
          <a:bodyPr wrap="square">
            <a:spAutoFit/>
          </a:bodyPr>
          <a:lstStyle/>
          <a:p>
            <a:pPr marL="231775" indent="-231775">
              <a:buFont typeface="Arial" panose="020B0604020202020204" pitchFamily="34" charset="0"/>
              <a:buChar char="•"/>
            </a:pPr>
            <a:r>
              <a:rPr lang="en-US" sz="2000" dirty="0" smtClean="0"/>
              <a:t>Leverage unique capabilities in material science</a:t>
            </a:r>
          </a:p>
          <a:p>
            <a:pPr marL="231775" indent="-231775">
              <a:buFont typeface="Arial" panose="020B0604020202020204" pitchFamily="34" charset="0"/>
              <a:buChar char="•"/>
            </a:pPr>
            <a:endParaRPr lang="en-US" sz="2000" dirty="0"/>
          </a:p>
          <a:p>
            <a:pPr marL="231775" indent="-231775">
              <a:buFont typeface="Arial" panose="020B0604020202020204" pitchFamily="34" charset="0"/>
              <a:buChar char="•"/>
            </a:pPr>
            <a:r>
              <a:rPr lang="en-US" sz="2000" dirty="0"/>
              <a:t>S</a:t>
            </a:r>
            <a:r>
              <a:rPr lang="en-US" sz="2000" dirty="0" smtClean="0"/>
              <a:t>cientific user facilities</a:t>
            </a:r>
            <a:endParaRPr lang="en-US" sz="2000" dirty="0"/>
          </a:p>
          <a:p>
            <a:pPr marL="231775" indent="-231775">
              <a:buFont typeface="Arial" panose="020B0604020202020204" pitchFamily="34" charset="0"/>
              <a:buChar char="•"/>
            </a:pPr>
            <a:endParaRPr lang="en-US" sz="2000" dirty="0" smtClean="0"/>
          </a:p>
          <a:p>
            <a:pPr marL="231775" indent="-231775">
              <a:buFont typeface="Arial" panose="020B0604020202020204" pitchFamily="34" charset="0"/>
              <a:buChar char="•"/>
            </a:pPr>
            <a:r>
              <a:rPr lang="en-US" sz="2000" dirty="0" smtClean="0"/>
              <a:t>Computational approaches to materials design</a:t>
            </a:r>
          </a:p>
          <a:p>
            <a:pPr marL="231775" indent="-231775">
              <a:buFont typeface="Arial" panose="020B0604020202020204" pitchFamily="34" charset="0"/>
              <a:buChar char="•"/>
            </a:pPr>
            <a:endParaRPr lang="en-US" sz="2000" dirty="0"/>
          </a:p>
          <a:p>
            <a:pPr marL="231775" indent="-231775">
              <a:buFont typeface="Arial" panose="020B0604020202020204" pitchFamily="34" charset="0"/>
              <a:buChar char="•"/>
            </a:pPr>
            <a:r>
              <a:rPr lang="en-US" sz="2000" dirty="0" smtClean="0"/>
              <a:t>Grand </a:t>
            </a:r>
            <a:r>
              <a:rPr lang="en-US" sz="2000" dirty="0"/>
              <a:t>challenges driven research</a:t>
            </a:r>
          </a:p>
          <a:p>
            <a:endParaRPr lang="en-US" sz="2000" dirty="0"/>
          </a:p>
          <a:p>
            <a:endParaRPr lang="en-US" sz="2000" dirty="0"/>
          </a:p>
        </p:txBody>
      </p:sp>
      <p:sp>
        <p:nvSpPr>
          <p:cNvPr id="4" name="Left-Right Arrow 3"/>
          <p:cNvSpPr/>
          <p:nvPr/>
        </p:nvSpPr>
        <p:spPr>
          <a:xfrm>
            <a:off x="2330994" y="6032791"/>
            <a:ext cx="1504335" cy="811161"/>
          </a:xfrm>
          <a:prstGeom prst="lef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Left-Right Arrow 18"/>
          <p:cNvSpPr/>
          <p:nvPr/>
        </p:nvSpPr>
        <p:spPr>
          <a:xfrm>
            <a:off x="5320212" y="6034758"/>
            <a:ext cx="1504335" cy="811161"/>
          </a:xfrm>
          <a:prstGeom prst="lef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TextBox 14"/>
          <p:cNvSpPr txBox="1"/>
          <p:nvPr/>
        </p:nvSpPr>
        <p:spPr>
          <a:xfrm>
            <a:off x="3206766" y="798913"/>
            <a:ext cx="2808893" cy="1384995"/>
          </a:xfrm>
          <a:prstGeom prst="rect">
            <a:avLst/>
          </a:prstGeom>
          <a:noFill/>
        </p:spPr>
        <p:txBody>
          <a:bodyPr wrap="square" rtlCol="0">
            <a:spAutoFit/>
          </a:bodyPr>
          <a:lstStyle/>
          <a:p>
            <a:pPr algn="ctr"/>
            <a:r>
              <a:rPr lang="en-US" sz="2800" b="1" dirty="0" smtClean="0"/>
              <a:t>Computing</a:t>
            </a:r>
          </a:p>
          <a:p>
            <a:pPr algn="ctr"/>
            <a:r>
              <a:rPr lang="en-US" sz="2800" b="1" dirty="0" smtClean="0"/>
              <a:t>Science</a:t>
            </a:r>
          </a:p>
          <a:p>
            <a:pPr algn="ctr"/>
            <a:r>
              <a:rPr lang="en-US" sz="2800" b="1" i="1" dirty="0" smtClean="0">
                <a:solidFill>
                  <a:srgbClr val="002060"/>
                </a:solidFill>
              </a:rPr>
              <a:t>(ASCR)</a:t>
            </a:r>
            <a:endParaRPr lang="en-US" sz="2800" b="1" i="1" dirty="0">
              <a:solidFill>
                <a:srgbClr val="002060"/>
              </a:solidFill>
            </a:endParaRPr>
          </a:p>
        </p:txBody>
      </p:sp>
      <p:sp>
        <p:nvSpPr>
          <p:cNvPr id="18" name="TextBox 17"/>
          <p:cNvSpPr txBox="1"/>
          <p:nvPr/>
        </p:nvSpPr>
        <p:spPr>
          <a:xfrm>
            <a:off x="6170913" y="801889"/>
            <a:ext cx="2808893" cy="1384995"/>
          </a:xfrm>
          <a:prstGeom prst="rect">
            <a:avLst/>
          </a:prstGeom>
          <a:noFill/>
        </p:spPr>
        <p:txBody>
          <a:bodyPr wrap="square" rtlCol="0">
            <a:spAutoFit/>
          </a:bodyPr>
          <a:lstStyle/>
          <a:p>
            <a:pPr algn="ctr"/>
            <a:r>
              <a:rPr lang="en-US" sz="2800" b="1" dirty="0" smtClean="0"/>
              <a:t>Manufacturing</a:t>
            </a:r>
          </a:p>
          <a:p>
            <a:pPr algn="ctr"/>
            <a:r>
              <a:rPr lang="en-US" sz="2800" b="1" dirty="0" smtClean="0"/>
              <a:t>Science</a:t>
            </a:r>
          </a:p>
          <a:p>
            <a:pPr algn="ctr"/>
            <a:r>
              <a:rPr lang="en-US" sz="2800" b="1" i="1" dirty="0" smtClean="0">
                <a:solidFill>
                  <a:srgbClr val="002060"/>
                </a:solidFill>
              </a:rPr>
              <a:t>(AMO)</a:t>
            </a:r>
            <a:endParaRPr lang="en-US" sz="2800" b="1" i="1" dirty="0">
              <a:solidFill>
                <a:srgbClr val="002060"/>
              </a:solidFill>
            </a:endParaRPr>
          </a:p>
        </p:txBody>
      </p:sp>
    </p:spTree>
    <p:extLst>
      <p:ext uri="{BB962C8B-B14F-4D97-AF65-F5344CB8AC3E}">
        <p14:creationId xmlns:p14="http://schemas.microsoft.com/office/powerpoint/2010/main" val="22960737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232" y="9176"/>
            <a:ext cx="8949238" cy="738664"/>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dirty="0">
                <a:effectLst>
                  <a:outerShdw blurRad="50800" dist="76200" dir="2700000" algn="tl" rotWithShape="0">
                    <a:prstClr val="black">
                      <a:alpha val="40000"/>
                    </a:prstClr>
                  </a:outerShdw>
                </a:effectLst>
                <a:latin typeface="+mn-lt"/>
                <a:ea typeface="+mn-ea"/>
                <a:cs typeface="+mn-cs"/>
              </a:rPr>
              <a:t>Building the </a:t>
            </a:r>
            <a:r>
              <a:rPr lang="en-US" sz="4200" b="1" dirty="0" smtClean="0">
                <a:effectLst>
                  <a:outerShdw blurRad="50800" dist="76200" dir="2700000" algn="tl" rotWithShape="0">
                    <a:prstClr val="black">
                      <a:alpha val="40000"/>
                    </a:prstClr>
                  </a:outerShdw>
                </a:effectLst>
                <a:latin typeface="+mn-lt"/>
                <a:ea typeface="+mn-ea"/>
                <a:cs typeface="+mn-cs"/>
              </a:rPr>
              <a:t>Public-Private </a:t>
            </a:r>
            <a:r>
              <a:rPr lang="en-US" sz="4200" b="1" dirty="0">
                <a:effectLst>
                  <a:outerShdw blurRad="50800" dist="76200" dir="2700000" algn="tl" rotWithShape="0">
                    <a:prstClr val="black">
                      <a:alpha val="40000"/>
                    </a:prstClr>
                  </a:outerShdw>
                </a:effectLst>
                <a:latin typeface="+mn-lt"/>
                <a:ea typeface="+mn-ea"/>
                <a:cs typeface="+mn-cs"/>
              </a:rPr>
              <a:t>Partnership </a:t>
            </a: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1855029" y="847010"/>
            <a:ext cx="5486400" cy="5803900"/>
          </a:xfrm>
          <a:prstGeom prst="rect">
            <a:avLst/>
          </a:prstGeom>
          <a:noFill/>
          <a:ln>
            <a:noFill/>
          </a:ln>
        </p:spPr>
      </p:pic>
    </p:spTree>
    <p:extLst>
      <p:ext uri="{BB962C8B-B14F-4D97-AF65-F5344CB8AC3E}">
        <p14:creationId xmlns:p14="http://schemas.microsoft.com/office/powerpoint/2010/main" val="42702443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232" y="9176"/>
            <a:ext cx="8949238" cy="738664"/>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b="1" dirty="0">
                <a:latin typeface="+mn-lt"/>
                <a:ea typeface="+mn-ea"/>
                <a:cs typeface="+mn-cs"/>
              </a:rPr>
              <a:t>Building the </a:t>
            </a:r>
            <a:r>
              <a:rPr lang="en-US" sz="4200" b="1" dirty="0" smtClean="0">
                <a:latin typeface="+mn-lt"/>
                <a:ea typeface="+mn-ea"/>
                <a:cs typeface="+mn-cs"/>
              </a:rPr>
              <a:t>Public-Private </a:t>
            </a:r>
            <a:r>
              <a:rPr lang="en-US" sz="4200" b="1" dirty="0">
                <a:latin typeface="+mn-lt"/>
                <a:ea typeface="+mn-ea"/>
                <a:cs typeface="+mn-cs"/>
              </a:rPr>
              <a:t>Partnership </a:t>
            </a:r>
          </a:p>
        </p:txBody>
      </p:sp>
      <p:sp>
        <p:nvSpPr>
          <p:cNvPr id="2" name="AutoShape 2" descr="Image result for sandisk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sandisk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sandisk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641" y="5725321"/>
            <a:ext cx="1990935" cy="62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descr="http://www.ultratech.com/about/media/Ultratech_green.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2775" y="5109070"/>
            <a:ext cx="2402006" cy="428878"/>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http://www.cymer.com/images/logo-cymer.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834" y="3477681"/>
            <a:ext cx="2242228" cy="599408"/>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http://www.brionsupport.com/hc/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67135" y="3693407"/>
            <a:ext cx="1430009" cy="607754"/>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https://assets-b2matchgmbh.netdna-ssl.com/participants/000/182/678/logo/large.png?142807526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33433" y="5447672"/>
            <a:ext cx="839826" cy="951644"/>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descr="http://semiaccurate.com/assets/uploads/2011/05/TSMC-logo1.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57750" y="3886595"/>
            <a:ext cx="1366018" cy="1050218"/>
          </a:xfrm>
          <a:prstGeom prst="rect">
            <a:avLst/>
          </a:prstGeom>
          <a:noFill/>
          <a:extLst>
            <a:ext uri="{909E8E84-426E-40dd-AFC4-6F175D3DCCD1}">
              <a14:hiddenFill xmlns:a14="http://schemas.microsoft.com/office/drawing/2010/main">
                <a:solidFill>
                  <a:srgbClr val="FFFFFF"/>
                </a:solidFill>
              </a14:hiddenFill>
            </a:ext>
          </a:extLst>
        </p:spPr>
      </p:pic>
      <p:pic>
        <p:nvPicPr>
          <p:cNvPr id="6163" name="Picture 19" descr="http://www.mactrast.com/wp-content/uploads/2012/07/micron-logo.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51282" y="4588224"/>
            <a:ext cx="2209743" cy="617946"/>
          </a:xfrm>
          <a:prstGeom prst="rect">
            <a:avLst/>
          </a:prstGeom>
          <a:noFill/>
          <a:extLst>
            <a:ext uri="{909E8E84-426E-40dd-AFC4-6F175D3DCCD1}">
              <a14:hiddenFill xmlns:a14="http://schemas.microsoft.com/office/drawing/2010/main">
                <a:solidFill>
                  <a:srgbClr val="FFFFFF"/>
                </a:solidFill>
              </a14:hiddenFill>
            </a:ext>
          </a:extLst>
        </p:spPr>
      </p:pic>
      <p:pic>
        <p:nvPicPr>
          <p:cNvPr id="6165" name="Picture 21" descr="http://www.legitreviews.com/wp-content/uploads/2014/10/Globalfoundries_logo.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48738" y="3773683"/>
            <a:ext cx="1971166" cy="1231979"/>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23" descr="http://www.theinquirer.net/IMG/953/212953/qualcomm-logo.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561025" y="1729098"/>
            <a:ext cx="2768273" cy="1096236"/>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0001" y="4194912"/>
            <a:ext cx="1541093" cy="63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73" name="Picture 2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669930" y="2709338"/>
            <a:ext cx="2045787" cy="90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76" name="Picture 3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2334" y="1862434"/>
            <a:ext cx="1496592" cy="149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79" name="Picture 35"/>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123299" y="5296653"/>
            <a:ext cx="1709172" cy="58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81" name="Picture 37" descr="Image result for ibm logo"/>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951518" y="2160319"/>
            <a:ext cx="1901828" cy="784709"/>
          </a:xfrm>
          <a:prstGeom prst="rect">
            <a:avLst/>
          </a:prstGeom>
          <a:noFill/>
          <a:extLst>
            <a:ext uri="{909E8E84-426E-40dd-AFC4-6F175D3DCCD1}">
              <a14:hiddenFill xmlns:a14="http://schemas.microsoft.com/office/drawing/2010/main">
                <a:solidFill>
                  <a:srgbClr val="FFFFFF"/>
                </a:solidFill>
              </a14:hiddenFill>
            </a:ext>
          </a:extLst>
        </p:spPr>
      </p:pic>
      <p:pic>
        <p:nvPicPr>
          <p:cNvPr id="6187" name="Picture 43" descr="http://www.schaefer-tec.it/sites/default/files/kla_tencor.jpg"/>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4137140" y="2142881"/>
            <a:ext cx="2423885" cy="898144"/>
          </a:xfrm>
          <a:prstGeom prst="rect">
            <a:avLst/>
          </a:prstGeom>
          <a:noFill/>
          <a:extLst>
            <a:ext uri="{909E8E84-426E-40dd-AFC4-6F175D3DCCD1}">
              <a14:hiddenFill xmlns:a14="http://schemas.microsoft.com/office/drawing/2010/main">
                <a:solidFill>
                  <a:srgbClr val="FFFFFF"/>
                </a:solidFill>
              </a14:hiddenFill>
            </a:ext>
          </a:extLst>
        </p:spPr>
      </p:pic>
      <p:pic>
        <p:nvPicPr>
          <p:cNvPr id="6189" name="Picture 45" descr="http://www.gsaglobal.org/assets/img/companies/Silicon_Catalyst/Silicon_Catalyst_Original.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830233" y="5537948"/>
            <a:ext cx="2334445" cy="1050946"/>
          </a:xfrm>
          <a:prstGeom prst="rect">
            <a:avLst/>
          </a:prstGeom>
          <a:noFill/>
          <a:extLst>
            <a:ext uri="{909E8E84-426E-40dd-AFC4-6F175D3DCCD1}">
              <a14:hiddenFill xmlns:a14="http://schemas.microsoft.com/office/drawing/2010/main">
                <a:solidFill>
                  <a:srgbClr val="FFFFFF"/>
                </a:solidFill>
              </a14:hiddenFill>
            </a:ext>
          </a:extLst>
        </p:spPr>
      </p:pic>
      <p:pic>
        <p:nvPicPr>
          <p:cNvPr id="6191" name="Picture 47" descr="http://www2.vvm.com:81/~rschulz/images/pc/AMD_Logo_White.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144745" y="3194609"/>
            <a:ext cx="1883469" cy="480833"/>
          </a:xfrm>
          <a:prstGeom prst="rect">
            <a:avLst/>
          </a:prstGeom>
          <a:noFill/>
          <a:extLst>
            <a:ext uri="{909E8E84-426E-40dd-AFC4-6F175D3DCCD1}">
              <a14:hiddenFill xmlns:a14="http://schemas.microsoft.com/office/drawing/2010/main">
                <a:solidFill>
                  <a:srgbClr val="FFFFFF"/>
                </a:solidFill>
              </a14:hiddenFill>
            </a:ext>
          </a:extLst>
        </p:spPr>
      </p:pic>
      <p:pic>
        <p:nvPicPr>
          <p:cNvPr id="6193" name="Picture 49" descr="http://aceee.org/files/image/conferences/EERE_AMO_blue.jp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769633" y="1031939"/>
            <a:ext cx="2428495" cy="56057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51" descr="data:image/png;base64,iVBORw0KGgoAAAANSUhEUgAAAiUAAABcCAMAAACGATX5AAAB/lBMVEX///8PZjYASZAAYS5sl3wAYzEAWRwAYCsYbD0AXSb66bn//fXyxAHyxA0AWh4AaUDp8OyDp5Cnv7DC08gkcERGf1xQhmVgkHIATpUAZUG0ybze6OIAVhShu6uOrpoATJI6elT0+PYAYEHS39cARIfj6+YAUC0AXzgAPigAPXx5oIiLq5cQVZwpX6ZqlXoAXToASioAUQAAQSUANXA4SmMANSPpuQAAWDoAKWm8z8M1ZqwASC/0zDgAPn7It2LK2dA4aTNvhTc7WCMAHWMAJWfNtks5czYAGWuXlC7EsllCTVoAQ5MzOlMAUTcAP5YACl1DQ0zMwD/RpwD0zUn/5F5LaSritw/NymK9nQuyoCikl1EiYLgAQR7BrS7jyjjuzlmzsrxeZFmDhCX+2TzRxIf/8nLr5tBLhTiWpGGkiCIeW5NykUrf1GWhqD3Lv1BVYh1qjDRMfDsAAF2bjlutsyt6mjP/6Xt7dVaFjjTxzVLFuoKapVIAHVdqXTxxcxySnjtcf0bVz7XItluxl0FbfS5MYiX/4hwpVSlybVaekCmskg2JdkOWoygVO2ltenh0fC7NxJ3NvngAL4Snslo6gDmOhl9Za3yVeyoaKVT345nCozlxgp2RmqtfZBFQZIOamJhVT02BgWyQnJFlWkhScKbHx9Jwirl1dn4AAjBNZI8ZdEqFAAAgAElEQVR4nO2diX/aVr7oUWRtTi0Ws1RmGZBjoLgxmIxRHJQakmDTSd002FCYRmYGJ+mbNo5Nt+DJG6dNnHHxdErTSef2ptM77e1y3/sv3znaOBICx4ndiefl92lj0HJ0kL76bWez2R5Hjl8fvnr1wYNXgDx4cPXq8PXjj3Xac3lMGV5aOuJ39Pjwg7uFQr0ubooVIOBPfbNQKDwYvv6vrtm/jwy/8MJRpuT61VcL9SWx2t66f+VKfAZK+sq5b9uSuFQvFK4+B+VgZHjkCFMyDBARq41zM/E0kFRa/iNLfGZnqybWC3eHI//qSv47yNGl5PjVQmGpuiWjEU/vrK/H79fanVqx0TiXSqXgxvg6BOXqEf19z5IcWUquAjXSvjIDNEhqvV25vyONNOK1HWn9slSUstF0/vY5qFyuNFbqhQdH8xc+Q3JEKRl+VBcbQIXEU9nGyG603M62SmK5eG4nu1TLdqKpG/Vza8VsFOiZ+NbKZuHqv7q+R1yOJCXHXy2I7Xg6lTq3ux6NS9VsbVHIdy6LrfXk4nJbSCZvX7sfjV3byd/Ig6PiW8DuPPdjn0aOIiXDjzarV2Q9Uhq5HxWKoiQmhWYjuSR2uORyMWlPvlmPJpvX1m9f69xspaKpVG3puTp5GtmLksiE328VJkQmHOpmx4TjEOolX2LCMkB5pSB+O5NO369uZXcrVSH58Wo5lyu6a/z8cotzX2txgJIC1Cc7HxXisXoqGo0ulsX63UG/M5JwBuUPY87EBLrDEfKFPUNjVufMOqFMBkfV7y6nLvDrpPwpFJzTjh9zOl3a56DTsHdSPzMBSnMkwF/5p4fAllmlesh+mz/hHFMvmQD/jup7nZOGGs45vWGvU6uAfpHEgBthLQMp8TvdAZJlA/jUqHHHGNhOBsLw0hRJktNBh9fn3fe1B8pcGF6C7tl+vFCvXkmnz23tVkY6xYaYiyXFtnupUZO2uWaTa91ew+z2d+tC8lrh42uFG51yNJorL0YFaXOQ1XFMM0r9nWxgHNk+FmAYlmVYtwWvIZKC+xgW88vfh1j4HQoJv9IMxcLdAe3GUBRFasX4GOVYhgzLx4K7zFBw0zSA1R+gqADEIAI+kPDBR6YpSika7rfNBaiAzHKCnQb/Bqe1s1kCqV8kDCoIhPQoV3Wr15TP2Z8MoGTCG6AIDCPA/ziLzaL3JwC3U4BJDwMPYEf9AZzc97UHydg0vATuM2+//mipPQNc0mrp/q40ImGixM8vScUcx/Mc/J8H/9vt3LtrN4vRG/VsQUjGYtHlYjQptMTCF30v5yDVSzkpFqHEEcCI0FgwTFAW70CIInyJIR/GEKSsTRM4/C4L/OomCPDNy2CM8u7OshjGBNVzfTg+Bfb6KGUv+JgIg18L/oL77AdH4rCMUXB3qRD4ECExt1o0fA5zLEaE5UtS8K7PgrN9OBGGpSD1o3EcmwxO0hSORdQKDSX06u1L+lMyFsAxgmXpsJtiKYwgp9B7hzF0GHPZXOD3sO4w6/CTGLPvaw8ScH8YLEyHzNV9JG7FU6ndkUYW+KuSWL4jtu0xgIa9eWftg8tA1tY2mnbICn97eY3L2e2xxZvLnUIuyTfF/s5JH0pcDCPra4qd7lUmIYqVdzoZXGYogbN+ZLebkO/IOItR8ncPTtOEpht9uEIWAEJ7/cGV1dPBRjcBT0pQbo0SAsV0TgNOoUQ5BzcZkoRaLXAtagip0JNIX0qCAAXWMyrfHH+CJDDGo+1ygfdjVK0ARsu/djxAHaguAfeBcfVuHi6I6/FUvLTVHiknBWlRarUwQMjG5RXx0b2//PDdd9/98MNf7hXElZvbHMcl83Y71CvLxcWcKCQ5uj8mfSnBh+AdGJ8bt6REuQtuIgBvgjUlNhoLwHOBGZnUz9ApAW8DpR7fvTJ44soXmnLiGiUepGhwd3CMnBhICVA/Wsm4UoNDoGQU6Fq2a2UcYaAbNfUPVG1Y+QRUsfltPxgZA7qkdyuA5Fw6vdNo31+sVJL8moTRPL9xWXz0p68vLZy/cFqWC+cXLn1969Hq5Sa0PXY7vVy4ublT5Iu8vT8mfSgBTwdnvaE5y3P0Z+5UPiRwKjgLZUz2GdSH4ld1CXig/gldJfhwVqYkqL3wRkqYMZoJ2SZIZpbRKAmPKmXDA+YARgx8BgMoAcdo2n8Il+sHKuSfAOK37Vv6UBKhgEU0OPthAiNVakIUPqRtZCzd/6cWF6OBiMj1RxCS+6VKZTGZE2vNFsbxd1Yf/XDp/OlTQF7SBHw+vbDwqbSyAThpLi9jtxtAs4htDmoTa9+kDyW2OYYhCGBxnRbn6JSEKPkuJHBM9Q7lewLcgFBockj1PGws/EEeQvE6oRIG/hwOnUvtLhspSVBhqMkcrOaXEIr3GpBrxTLjCYoNDqJkjNFfYFA/l1whjCVhrGF5BwZKH0omGYw0vkERBtOsKqBErRGgZNZ2GGJFyfGauJ5Or5dmypVFjl+rlHnAyL2vF05DQM6eOHHs4pdffnnx2AkgZwEppy+99mhlG3BSeBej7XZJrHEyJpaRTj9KbBGXlwVuGdNTGyMl8CkAStyy0ColEBqGIj3KD4IkAdWg3DlACUuCO+oJ6ZbMSMkYEwCBkC9CapSoZbvhAYCSURtOsJH9UkIGgBwcJQzWE14EGQyaIP/s6BBOeGX9Nwqcq0nwKWKLgG/6kRPBKY9nKoimUcYnfWFPYqxfA+24nJXQznDMjjopzA0KNjywR0vfxlP3SyONoljb3m7E+ObKo6/PQ0QAIccuvv7ON8dtE/+4cPEYFAjK6YXXpBWa41tAjUg5sWGXOA64sFbpHYdmC8yUKLWjMLZXZyIWR35XevwSwufzDU1qvgsVCgZDwJ2Qv/pwZs7vIgl39wwjJQ6SGQMPV6fE5L0CSkYDuM+J96VklNE3JHC5fsDiRGSx+P17iDUls4CIHmOskBMMMFBbMrJgwC4xzPSEbXya0RB1+MARQJiAXu1xN0nJm9iguVB5d1jdrZ4xO80Ag4cxSAlAXqm3QXQTzbZHqq3Kapvn18TvLgFGzp6AVLz+lfifw/deuW5z/PqYKicAJ5c+Xb3Dc8m1zVxztdyqAsuzsVSwqEKEVd1D46NOqFmgUcbC5uiUhBU7Ak5FATM4i3PAZEDNgqvBsOK9zgaIgH41AyUucLobOKhdSozeK4wehiicxvpSAoN49SOGyd41pMTipz+OWFOSoCwC2yEcbgxOk+AR4sC+ASNHgGcJDN0E9NHUE8ZJcBjYQXbV9FiAALeIpsAmticBApRxAOpmUCSFUTT8HbPyJQhQMPLDh+9WZwAk0dhiTezQOZ5euXfptMbIsYvfvzCyOXxc/ilfH0M4uXC+cDnJ2SWgUFptnityfK3+wOI+EOotdBMkcivDVEB+WRD13RWNklFWTV5Yxziy+HDcJwulmG01xkkwemxspsQJXxSg4/rqElBncET/SNiLq9bNSSke8oFTEiYM7CoCAmBwGyITDnDZKQf0lh3gwkHwydalJAIzKEFQm4iTVf22uQCGu+GvcjhJLcWECIym5Jwd3C3fNHCJIAijQMFd43D8VRFEN+eyQjImSKsNfn71T1CRnFB5uPhV5VGlrgQwujJROHnvLyuxZDK5JgL1Uxwpc/yKlWsCnpd7bG7Ui+Nh+HU8HIYmZjYA3v25uRCDye98MBxGPHrongWDQR+LKelaEONMBhVRX139UGDQ3MonLyEraS0SdhOUdkNMlIwC1Z1AKAm7lKJhtVRKRslBlIBrMp6xuTEvQ5Ba0HWwlIAovjfZPw4eu+x8WMQ4OiXQp1ffKOABy5qOwnANOReJBcyWDPhwWv57VKeox3t9dfPbdLoxUgLuCN/q8M3VN84DRaKg8KtfvfjiOxdff/2vyoX/fuzFX/1Kx+TsqYUfVrGkINUEWhrZrdm5edHC5kTcDDCILKWmtuYCATldkwjgsqEIyKokRAYQbRFioRFhGYZU7sEQQ6gZ+mn4uN0Uixyq2dpZUk7j+hgl2PEHcO2GJBitbcAfYF22SIAA5ToCjExJAETkSowDb+UcScpabIohAtrDCTDmlOo4Jafkwb9KuW6KPFBKYEamV8NOkGqmawAlkQCSDaOoQFDJwem1m8IJU64baij9BZ2kMOWXmCkZLkB7U65WxRGplgOQvHZBUyQAkRdffBnKi/8jH/vPY2BDl5Ozp85/t7ojCPm8KLYX56scX6xbZU1gHp5yO5Wqjns8ijc+6sMoip5SnqTL60F0icvjhTLkUn9dyKuJB7Lk83bVMdgU0T+Gwavj9HocapFe9YYEldPgjZYvPgUPiXi8EK+IRy87odROrlDEq1/D7/H2PrGgh6AIT1C9tK9bif2KJSUOstviYLF1ACVj3VwiOC4RHJczb13PD+gjE9AetLEmoqVczZQ8Eq+ks8BzjdUawHIASE6rkEA98rIm/yUf+89jL7+IcnICYhKN5sRSTCrNlzg7bx3nPJe+csCUJChzBA0fPGJkWIw1ti+DQpEg00soRZsouVpvxNNbI5Wdyjrf4ejVNzRN0mXk5MmTL/9DPvh3F6FegZx0MflUTKfyjcUaRufyNLe99Mpj3Jrnoou1X8Ji1GTPRuiXyA90ACVAxZlOBHtwZ0iTIGbiD6CHRgaTavLfSMnxghhP7+yWK41mMQ/czx/OmyA5KcvFn+SjRy8q9gfFZOF9KZ6t1ZpJvlna7ePAPpe+Yk0JjeFTPRthEkX2gwZQQhNmJQTbL3FKF8zk8QD0WET9BxklGDBSAlRJOl5txIs5fqXD37x3SYXEwMjJl39Wjo6cP2nG5Oyp9wqNbLa2npNGStXcc2WyT7GmZArHevv/6K7lAEqwnqZcSIncfKDJtCE/BSlBHBVrSgogCl6vjJRqAp/nm+J7BkhkQs6cOXPyG+3w30BkzJicX91JlSsjlapgl5WJoZHquQwWa0qAE0r2NB3ShPrkBlDittIl7IQDFYP3Ck4kkQcWpCwoGS6046lofL0iSsUYv/rG6VNnFXODMHLmzI/68ROnVExe7mLy0oVPV+Lx2m4s066WeC5vGeY8lz5iTQkIhXFz+A27fCgEDKDES5hT2X7SgIHFldC8dkKNlA2UvCrupM/VOoLQEmv8nXsLJkhkRs68BV3kiO13DnCx8RM92uTEqUuFb9M756qldqXB2TmrnMlz6Sd9WvsSwLqYWr1gw7OiBgZQ4qSQpzs27fZBTxgNYnq6WlMGd9atUoZScr1QnUnX2jGB225h9tX/rdgbxXHtapKfxn+a+B+b///83999/c9/vtZVJhomZ0+/Js5kGyP3hfl5QMla/ZN93KX/36UPJSD0IDDDAx1iMEb1OwdQMgoMiO6MJijKB9ULAs74NBkwRsJDuJa8hrtJNVBGKbla30qndmckKSfl+bX/OC+rEh2SMz+f/PnMzz/+/M6P3/z1x2/+68cfz/z48zG45ccfX0RtzomXFgpb6Wi1XMlkKk1u/t/Mf43458ZcLtfsnOWIh6eVfn3VXBATxDWZYjClhcM2OEOP5PYjrNzVYJZFmt3DBJJ1k2WORBxeD6E2ZKKUwBacTqVR7CRrOa6rStQcyU+2nxyRiYnf2SITPwGnR/kwEYEffja4JmdP/XplJnUuU+pg9K6drxTQ2xnxDe0tyqEJ/fuUKeif6xbiU1+F8b3LnQoNqkHCGXLN7vXkZxNulmTlVnrw152YRY+fMxTs6+kXYXNO9dbGJH37vSZYjCCdql4YoymMwDUlMYgSF2AipO1UtATs5aZiAhRST+cBL65T5KO0IxFKjkODs1saEaVt6JUgqgRqkpMTNpglAd6Iw/YT7DyhfLDBDxElvaYmYYEyqa+ny9XFJMc1MJPJcQTwvYRSu1jSlL4pYLzlY6S+h1TBH927XGZqUA0oimIYkgmH+maLHQmGhWMddCFwhh1CXnA3hV4tbD5/znDhacv+jv370E8GwHtPhoecCS/DEBjj1us5iBIbHFoQdo3PhQhcbSt1sMCj8bjm5oJu4IT0DFmIgANZ7xg4A6MwVi0YoWS43kiDCCdXFFcb/Mobpw2q5ORbP9v+AdSJ7RtH5Kef9A+/i/wU+Ycj8qVRmZy+JcV32vFajCttc9ubaJQDLOyeouYG3N0nYmqRhJ11VdHUI7DAe4mamRpcA4IJJKwVijNAWRUaGNIPHw+ge3q6U7lRwhirrpsDx+PM0eDxEoBm8C8VQE4fSInNR8LeJCwFEFMz8xM0o/TBIQjSYlyLw83AMxgK/DbtKgglD5bOpbNFoEqwGkavvHfqJS1VAiH5byDf//f3sqh/vr/1+ffff/rp55/+/tPPv38H9UxOLazGs+3KSIfO5bmk+CpahyeiBGMNyaFDpAQIRfUaC9scwfQ9XG8XGTJyZCxhzFBDwnwBRQaO7RvzBKC1YwNug8KbDATUzCxNKj2BgVfaHTE2Gw7IJw11zwli0GyygbB1X+ogrez26erONU1qPu1dcSbdqXaKkohxd4DviqqSt1ZXR+B/IwZ5Qf43A+XXaJgD/NdvgR+83uC3KzCxhrycT0iJsa/W4VKC9Xa6UIbP9T1cu9kRA0mM0fMwFED26cW8xzjhyPjs2NjcfltQHaPgJKOCnACbRvuXM9F7hiqyW9KOLwrCWoe/rBocNcA589ZqZeccIjlUsGIFUmIwObV4anFxsZUp5YBjgrTlPCklhm44h00JFjAlnoYGl65j4jIcZ2iUD6EE4f1G8T7zcw5cL7Tj8UqtlROaHU68pGTUNN8VUBKPRqOwpyOUZDIZk8fgQOHvjJgoOXHqrysz2Wq7mvkDZ+c2NpFBF09KieHBHTolSM4ASmKvwnXvOmwgG8mXRoz89HuNn3lKhutb6Z1KRVwVl2Lzm5fUCOdllJLUTjSlQjJPa5Twa2KlpFKim5xLYjpby1R32/MNrrmEuK9PTAna8/PQKTH6QcE9zyA0N8NvcGCRDncJ1GVhevsBaA/hWafkKghfd3ayO53iEr9xz+iWnHlrBVCS+nit2NqBjDTzdHN+vgtJDyULhfvpxo7A0+0qZ0fzak9MCUZ2k4SHTwnqehpDF2vRQxYDDV2yJ9AyCIvRlKo8+5SIOyAQBgzweX7tLxfQOPiMTEnq47vLf15pQWuDbXzwIT0PtQl/c7lS2q3JlCCOyfl7W6CwWMzOle08GuQ8OSXdTvC/BCVIFy5sgOOqS0C1IUYHVifbi6Nb+w/Ae+YpebB55QqgRIjZ7dzlH05bUfJR/YU/Q0qadz777LMPNmgVknbcTMmJC+8X05A4GaTK3e5VDM+IsBTcmhIkZtiLEutyKQtKkN3Gi3W95UlTCAxTDSTLmJIneturwYHVyJ5Dr9nXdbUdBUrEdCqVrZVkSkCIc8xscVL5m6t/Xi0KwCmZ/0D67A79kONurgJIslnJTAkIcgAlQnUXYMKvSN2roM+ICHusRTnUTEm3F9UelPQpN+zsX4MwnBbEkFfVNFfEaG8I0hOc80/4ZxMmTvRQ3eDAqg2shm19XVfbEaDkFXEGULIrU7LyWjen1vVLsnlppZZLxmLJO29vf7jxNsfVlyAkUQtKPpWAtyuUICWchCRM0Ge0x9DnHkr0nr57UMIO7PhkqAGaVvIbnqXWZctpgIHx6A5pxBj56CbK6MDKoxoMCTVm0OQRzz4lFTikb1EAIS6/8vWpXl0CgpudXE6IAWk2mxvzD+3LwHFtZKPRbGHETMnvISVJAQTCAygZPI1CDyV6H4u9KBk4JYShBsb+fqht0VAzomAITkLovm53H4MDK1sug5Lq77rajgol2Ww0drvclxLw4CEkMdre3OB1SKwo+UGKp6ICCHJqZf7AKNHSGIdFyRDiY6pdtsZQcsyNLz7keKSpyeDIgGjYkFAjTTPnGeXZp0ScSe9I4urycp7XLE4PJQokMTjzkRtCsgUhiS4qlLxotDipcqNWyYxgB0eJlsY4LEpCiBZQKekDQk9RBNWd6stgYICvavo6SJ55SoD3Gq9J7WKn1eK73qvWjqNRktQgmYeQ7HbkjYs3eyiBKfpMpVrtFOm+3uv+KcEo+VEcFiWoD6IWgj5hc6dClSECDv90DwW7r4IxA+tBvwUGN8I8+5RsXonX4otCkovJkbAlJfMqJdzHy0uQEoUcoYeSC++306mt3XKb50Ek3Cdfsl/vFdMC1IPzXo2UoFdUGmHGDaFTT1ljJAAknHCZJoMzOrCGmGePec+eeUquijvxNvBek+47elbtmImS5mdYUqHkJqSkqqbrdUq0waAn5KxadrFTbdW4vlk1Iuy1ED2KsKJESXrvFQl7LMuN9NbASInBf1CczCCyyWoU5pDLopeBOTBCatY7rMYozz4l9fV0qlaTbq7d1DP0+kgcjZIPcwolduiVVKO5/IdNQVApQUflLBTOpe+X2gLfKfH9M/SWyS+95cySErnn/xNl1UgLSqjJcShzc6OzrpDH0GqrtNQZ/Nl9zKbXhxLSenrBrjzzlMDWvlQ2JQjCNgdb+06gJsdECcdBSJJCa2NjI9fMCW+aKHnp0mo83bgPoup2eb+tfexASuQY4Yky9KwFJZg6UTSc9sLQWRFTp81EPYz9zKA6Zlmd3rmXex7Cs04J7DmQAiGL4L4R03sOqOODT75VkSnZ3tiWKRFuAkhiyeTG9sbGB3/eXryhUKLPPnDqtZWZ7G42GeOaxf32HNiDEphvODhK+oratRytgm4tHGOWYlA1YavKD8q6KvLMU3K8IM2kCq27azeulfUgR1MmgJK0TEkTUiL8bRVCEovNbwCLE8MESAk6qPz0V7V4dredFHipxe+zF9IelEAH8PAp0XwQxAh154MZn2YsJGDwcfwWDcl7ua62wZRERoOTzpC1I4QcZRrTedByV4zHC53Uu9eKPHdHc0xUZfKWlEnpuiT57nKl6oa40G9v0JCaGyN/RScyAW7JenrnXCVTGanYDemSA6AEC0QOnRItfYf2Heqai3HLaw2Iqo2FDpL+lMx5A8AqykslOAdhEA5MW868eFDyYCmXvp/KXSssfszR4nuKyVExeetRZgdS8iGkxL28VCmV8pzdTr/99jwHKPlIoeSY5pach27J7k6j1o7Z99s72pIStOEdnxo9bEo00xBBjt0nJTbcfMCerqttACVTAaUDPfSeqMCARJOnZwD5wYoy0uJaPfbuMiaPtNAoAZhcvJdZh5TMA0qS+bVlUYbEPk/PP7TbY7FrlS/ROZHgSItsNZMpFZstbnvzj8hFnowS2vBmMkjkcRiUEHr67GkoMTuwe7uutv6U+BiMYN1DkyGnF07rOgCTMEMeKiXAMcmmb1wrrJWbH3OtewunutOpvfzi+5ktYHK2W9AvEW6rkNibdhpQYv94ufolqkoWNkFQfX+xU82slnnTqK0nooQyhpbIa3oIlDBuPSuHWhzEL3ksSmweo8VkH8dd6EPJLInhYc07ho2M/VO4IadzYEvRU8tdMRktR4UkJ6xxcASoNjMjnBTr88xuNpr74DPgvibnV1VIuIdvv/2Qs3P/a/kPF7uQnDj1m5WZ1M5uQ+CTkmmgxRNT4upDwYFTQrGoj4l6r2Ft42NSMmHsQvBYb3gfSrTRm4oALWUxs+cvJVfreRAIC8K7N669y6/9VvVfFUzeyVRAlAzT80mhXtnm7TQ0OM35+SZtT765+qdjOiTQd91KZ6vVTJLn8tz8kmFuYGNWzWooplVWjeoTWvbLqlmW+1iUUEbX0HApbeNjUmJwYB/HdbX1nb8koK2Ao4gXNw8C/wXlekESordvf3Stnm/JyuSlLiUXq7JjAhtt/pbZ5umH9IfaSAu7+6OR04gqOf0bcSa1dT9erUpi3mRwjBl6j89CvBYZeqpvH2XLDL3XslwrSnp6MmK0oRHI09OyY3t8SvbRsqmJNSV+0tg2NRugptHvE/7+g5std1lstVi80eG3XM/xrogl89cKZeH2crM7y42MycWvMlXYSyAZ/XhkGxidjY2Vt9WxFsm/Le9e7KqSly7Vv03HS6VOtVZrc+ZZbp6sTRi+OVM9QUM/Sh6/tY8Ie8OM8ZkTFHoD0R5F+oIBvzglcAJgNEByJEKubj8FD5wnjdHmOBjyevRLzXpZkiUZr37uJGwl808x4AQqgfzOSMgN51ijJ7tU+Ifkye3DvYZyuFBMJosCePDYzaQ+oPyYMtlrJrMOu9gL4rYQ25inH36w8fChpkre0Bk5dvbCLTgvRaOaqbSaOW7DEOE8DSURS0vxlD0HYA1GjfrEYBtciGOi90b7xSkBvrtFg7QsE26WICiGInB1xYkwpU02EQlru0gtvJpiAn6XPPUBjKf1JnlXABxEMThB6W+CM4DDc3GCoXvuZkGEXRDtyfkb1/KcPPue9vB/dfH9TAlQsijlhVhso0nPf/ChMiIn+eby7pc6JCdOnV7dSWWrjcVyVRSTPbPvPTklhvbZg6JEPjtixASdwd8AhDY0a3xam+DQ0JHtEClxwkltrEKXCZLA2HAo6CQojJXrredLHAAFuGvSDZzdsHL4EI47SYr0Jobg4HgtUAoFQPDvCwZ9oDB1oBmIvOHk/yEvSRAB8+28Wm9x9nnuzWv18pt2fu3eJc3mQEwqmXY2mu/Ajq/zG823P3goR8HJ29dG0MUt3rvciMd3GzvJmJAv8ttLpnUtnoISG23hwB5ILyRTOh0dTG7oCqu9fBFN/GxPWU/2WzXptyIb4JhgmKExsy2Fs6sp9ExRyjhUnZIwrlUYxESM3sSNs8pUGpOMphyBx4eHZWAmMDWWAsE2q+yccBMEbq4NUCbc7WvLwPAsw0Up/nS+i8nFv2cyW4s5uCIsNv9wnqbn52m4pONHq3+52HVKFn4rzaTWG/FqnivCQRbmWYGfhpJRC5tzMH3VjD1L0GkjUG+oN06Z6N+jaX+/VZN+WTUHDWuIMyQx5UL8CfD8ye4QZTlvp1HiQnaBm6MoBECJHkP7tEtzIyAAAAnjSURBVElkPd0w269MpAYnL9fyARGL9qer9SKXrGOc3Z37W56zwxnGtTVPjr3+VabSWZQ7qwFAZLFzzY9W/9C1N2fP31qJp1KVSqdWw0SM2zCrkqeixDhC7iApMcXZSDZilrXePqCsJ/mtmvRvxwkxrPzrcSYQ1q8UJrozfM5Ok3BtD40SNzqJp5dQlmsBlOiRGpx7Gv4FpHcX8vIGoHsTYpAXwrDigSoFkYZrA9v528tLTW4eLmnRxeS3EBO5e7QW3nz8kbiLQvL71Sup7LfnqpkqR0sc1zsn8FNRYpHqOCBKJowlI6bYoGVYYyd6h9ciC/xEv1WTQW3Cs0MEycgdbVlM0RIR9AFHlHlNVEomDBPKgyctm40h3JAblBONwEHv6k7/uLLULdUNbeCsfeZ26OGCxAM7klxbLggFmpNXPjmLYtKA2kRNlCTfXV6t6pCceAlCks62G4tCpyJKMX6t/kdT8U9HSc9ozIPrHW20OUhEMWkcteXt6vtIiEV126FTAsTvmiLk5dGU+Td7Fy7RKTFqAL86oyfwXhPoNniyxboXxsCbtvhpdzfzHHfnxnKh1bxd4AEm3wHfRFMnr7+fybSTyZieKFndRSBZuAUgSZ3LVHJJzr6St1xFyZCt8DmtRQHZghJbj/9qRQk+ZF1sYtZcA+TnG/spdGemMI0AxdmEPEnQxJiPNQ0B/QUogTI+SeFqig+g0LOen0qJHBDKw5/hf5ja8DGEd9e48Ku6xNu77oVcb/VUeG7vihrHCyLwNpbzwnKnVb6ZBEbn1qXugmyvf57JSO6k3Ihjf3N55D90SM6eeu+3K0CTZBd3S5kyx8ElMQq9EwIbM5+UpairbltR0tNT0DJDj1uXS4bMNUCerCm327375o4iOFwSjFF0/7+CEps8xabsdBiMhSoqJVAFIs0TBCH3W7CipHdBcxj+E+i5vav72b4orPBcvmXPcfy7y5sAhpVHl07r6uTiO9VMJc9zdr75kVj54XVdkVw4VZfiqWxjd6fcKY1sN+Hqjj325vF6d+D9KTE3tO5nZgp1kY9+Hqdh4CbqqPbp6WyWQ6Qk4jA5BmFC7o0/mBK3cQhBP11iSQlhPNeik90r9c94fm2pxTeXJUGCLcRwpVhtEVAY6gB1wv9tSayeUkPgE2dPX7q1ujWTSm1lKplalV8Rc/zG0qu9ZT81JeaeggdHiWmekq4DO/oYs9yYy+r5rU9DiX+anDZi4lJMzZgapqCiUhKirLK1j21x9u6hayssbXBcjp9fkpL8zXwsJuRWCl8v6Jy8/s6jTOXySOVPX2p65NTCbzYl4JLsZKM71UZlJF/McU1Rsl51eu/7PYgS0yt/kJQY0zHIDF3OxygbYNWTGz0oSiI9K7KNKpQYvVfXKAS76732LkFsSYnBe3W4xh3y9fbuo+IoiNscV1xainFusZMUBGGxtfoqXMFeW3n680pmV1YkcA3705d+UxDXgSLZybQXk7mqkJf4ASvY732/B1JinGzoICmB5h4RZFZfX7+5XhGx6D52YBZHNTBdCSmrJUcMy+5Ns9Nzhki4G6f4na5RSIQVJS40GhoLwKQLsqwukERw1rL59HpBBH6FlOfpJTFGr9Rai9FsY7Xw6aXzAJSXzp49cfHY37+Ea9e/dOrCwoVbmytbM+l0KrpTylQBWFJRhuQLq5KfnhJDA9zBUmKcRxFDEtN7YoIzFp1aD4wSl2lB4YjqvRpW7JxVtEc3q4YsAutjGHmlWytKHCSCmrKCdohCetaNBZhp6x67n8iYFCVRLPNrUrZYyy5m4+vSauHW15cWzl84LcuF8wsLr31VWJXuQ0baDUFo5zKVbaGWA5BYea4220FQYpot+AApMXWIQxcgSgyelpz0WXXEOLgYhyYwxqcb8AlwB5SWulmyO0mbqgCQDL2+EsGslnG3osTmw3VNNUfKjUGg4vrcCBGifw+qT2SjQ5djHNcSW7m2VMtls/H0Vm1lpXDv/Vu/B3Lr/XuFlZXaejyeTqUa7a3dstAuNiRRinHzfSE5CEoMMeuBUmKKoIxTzPYNdQjWbf2uHRwl0GfH2akxv8PhH4NNt1oPaA+lpnYcHjX5jrb2kUrHOwAModxBS0omAoAD2VcH6oiS730INiPLm8YhkX07/wNMWjzMitR4SczlO+WRWieVSsdnrtzfatckILX21rn0TDydjZaju5n1ZCfJ5Tv8djvJN/uZG9uBUGKYU+RgKXEYJwtAppi1RRKWqxVgOBnuN3XCAeZL5mAKD2dYkmQZHCP0ZQQiNIUxhC/hYQnVfdYpgbsoxpvwESBeVpf9s6TENhsgCDY8NEQDNlS1MUSCc8AmNyx3QI/d64WlGm/nmhWeE9u8UKtER7KdRiqejauSTsehM5JttBuZTrVUrHB2u5TnOP6OaJFN0+/cY4SVlJkSwuiuR8guP/uhhNmTElMfFtLwaCcSrDmVRjHsUP+xduhv7Vnhwlr6ZtUiUwEGl382QZGo7vLBHkQw86UumoCMtJiSd+EEAFnVilMs2aVkWp+YZxwDZcMDA1q3T1uQZAh5EzOYb0ehvmLnuGZte6TM2UfaQiNXqaQqtXbjfiqViqZSgA/Yrz6TXWxktjJbTRD9SuAEaWnQGsIOht5TMJWS7hZT7ihIdPdolFB7l0uEzDUgenIcYeMppr1jUxQJR9jB5XTAi00nBs7Agl4Jf+rcq8M15aZYlgk7jQZgPOFmWMqr/ZLg5KS+3+8MMyxDD+nOqWtyUq+xwznZ7Qk+5iNYlh5CSo4EveBqhLfnDpnllYKYB+FKIwcc2REslqwWK41GZ2Qrs56ptEu77a3sbmOxkxFiyUyjWhKgfQLWpv7qoY5T/VeLYzQYSsgrc1kv+vB08syPJreQLwqbEs1zdq5VqXF8tVisCEIxs9jZkarxnUa12tkRkvlMOcaX2tsjVQAJ94FY6Oe3PpfHkKNIic1xtyAWOc5OF2tcsZOTKslkrSQkhWqpvbsIl2+sJmOVKs+Xyq0yz/EtoEier1j/NHIkKYGxzqZ4h+M5Lg/7KGY4vlTl7Xy1mt8V7EK5kSkD/xa4KsBp5TZWNvvHNs/lseSIUmKzXS3UxTVgd4BGqZW25zNtzs5LVcFezAMrVMKAnckBf4S+I24W/vhv7ZH8EnJkKbFFICdSyw5A4ejtRpu2N0ulYmmXr7bbZTiDOFAjEmRkvyuFPZceObqUAPnkFWB4pDvzPBDY5ZWDYodmhufpFkTk1S+e65EDkCNNic02cfVuYXNJlNZa2zTQHjItdHNjTRKXNgt3//jcZz0YOeKUAHF88gCQslkXN8UKEPCnDgl58MXAYbnPZT8y/MJRpwRK5PonX1x98OAVKA+ufvHJ9ed25kBleGnpmabk/wGEyhxaZJe2og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97" name="Picture 53" descr="http://science.energy.gov/~/media/_/images/about/resources/logos/png/high-res/RGB_Color-Seal_Green-Mark_SC_Horizontal.pn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361487" y="1008920"/>
            <a:ext cx="2662675" cy="44694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68419" y="1394134"/>
            <a:ext cx="2950038" cy="307777"/>
          </a:xfrm>
          <a:prstGeom prst="rect">
            <a:avLst/>
          </a:prstGeom>
        </p:spPr>
        <p:txBody>
          <a:bodyPr wrap="none">
            <a:spAutoFit/>
          </a:bodyPr>
          <a:lstStyle/>
          <a:p>
            <a:r>
              <a:rPr lang="en-US" sz="1400" spc="-60" dirty="0">
                <a:solidFill>
                  <a:srgbClr val="008000"/>
                </a:solidFill>
              </a:rPr>
              <a:t>Advanced Scientific Computing Research</a:t>
            </a:r>
          </a:p>
        </p:txBody>
      </p:sp>
      <p:sp>
        <p:nvSpPr>
          <p:cNvPr id="5" name="Title 1"/>
          <p:cNvSpPr txBox="1">
            <a:spLocks/>
          </p:cNvSpPr>
          <p:nvPr/>
        </p:nvSpPr>
        <p:spPr>
          <a:xfrm>
            <a:off x="208867" y="722009"/>
            <a:ext cx="3196070" cy="1248505"/>
          </a:xfrm>
          <a:prstGeom prst="rect">
            <a:avLst/>
          </a:prstGeom>
          <a:solidFill>
            <a:srgbClr val="CCFFC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Workshop held at Berkeley Lab 3/24</a:t>
            </a:r>
            <a:endParaRPr lang="en-US" sz="3200" dirty="0"/>
          </a:p>
        </p:txBody>
      </p:sp>
    </p:spTree>
    <p:extLst>
      <p:ext uri="{BB962C8B-B14F-4D97-AF65-F5344CB8AC3E}">
        <p14:creationId xmlns:p14="http://schemas.microsoft.com/office/powerpoint/2010/main" val="5381335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9509" y="1977478"/>
            <a:ext cx="7504981" cy="3416320"/>
          </a:xfrm>
          <a:prstGeom prst="rect">
            <a:avLst/>
          </a:prstGeom>
        </p:spPr>
        <p:txBody>
          <a:bodyPr wrap="square">
            <a:spAutoFit/>
          </a:bodyPr>
          <a:lstStyle/>
          <a:p>
            <a:pPr algn="ctr"/>
            <a:r>
              <a:rPr lang="en-US" sz="3600" dirty="0" smtClean="0"/>
              <a:t>Quote from industry at workshop: </a:t>
            </a:r>
          </a:p>
          <a:p>
            <a:pPr algn="ctr"/>
            <a:r>
              <a:rPr lang="en-US" sz="3600" dirty="0" smtClean="0"/>
              <a:t>“industry </a:t>
            </a:r>
            <a:r>
              <a:rPr lang="en-US" sz="3600" dirty="0"/>
              <a:t>alone will </a:t>
            </a:r>
            <a:r>
              <a:rPr lang="en-US" sz="3600" dirty="0" smtClean="0"/>
              <a:t>not solve </a:t>
            </a:r>
            <a:r>
              <a:rPr lang="en-US" sz="3600" dirty="0"/>
              <a:t>these challenges</a:t>
            </a:r>
            <a:r>
              <a:rPr lang="en-US" sz="3600" dirty="0" smtClean="0"/>
              <a:t>”</a:t>
            </a:r>
          </a:p>
          <a:p>
            <a:pPr algn="ctr"/>
            <a:endParaRPr lang="en-US" sz="3600" dirty="0"/>
          </a:p>
          <a:p>
            <a:pPr algn="ctr"/>
            <a:r>
              <a:rPr lang="en-US" sz="3600" dirty="0" smtClean="0"/>
              <a:t>Industry </a:t>
            </a:r>
            <a:r>
              <a:rPr lang="en-US" sz="3600" dirty="0"/>
              <a:t>cannot justify high risk development projects </a:t>
            </a:r>
            <a:r>
              <a:rPr lang="en-US" sz="3600" dirty="0" smtClean="0"/>
              <a:t>to shareholders</a:t>
            </a:r>
            <a:endParaRPr lang="en-US" sz="3600" dirty="0"/>
          </a:p>
        </p:txBody>
      </p:sp>
    </p:spTree>
    <p:extLst>
      <p:ext uri="{BB962C8B-B14F-4D97-AF65-F5344CB8AC3E}">
        <p14:creationId xmlns:p14="http://schemas.microsoft.com/office/powerpoint/2010/main" val="32761139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2483" y="971354"/>
            <a:ext cx="1692219" cy="2028493"/>
          </a:xfrm>
          <a:prstGeom prst="rect">
            <a:avLst/>
          </a:prstGeom>
        </p:spPr>
      </p:pic>
      <p:pic>
        <p:nvPicPr>
          <p:cNvPr id="6176" name="Picture 3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3138" y="1390404"/>
            <a:ext cx="720318" cy="72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81" name="Picture 37" descr="Image result for ibm log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13456" y="1561721"/>
            <a:ext cx="915360" cy="3776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3138" y="2230882"/>
            <a:ext cx="921045" cy="397314"/>
          </a:xfrm>
          <a:prstGeom prst="rect">
            <a:avLst/>
          </a:prstGeom>
          <a:noFill/>
          <a:ln w="9525">
            <a:noFill/>
            <a:miter lim="800000"/>
            <a:headEnd/>
            <a:tailEnd/>
          </a:ln>
        </p:spPr>
      </p:pic>
      <p:pic>
        <p:nvPicPr>
          <p:cNvPr id="29" name="Picture 25" descr="http://cxro.lbl.gov/images/Logos/Download/CXRO-Black-On-Clear.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11500"/>
                    </a14:imgEffect>
                    <a14:imgEffect>
                      <a14:saturation sat="400000"/>
                    </a14:imgEffect>
                    <a14:imgEffect>
                      <a14:brightnessContrast bright="-8000"/>
                    </a14:imgEffect>
                  </a14:imgLayer>
                </a14:imgProps>
              </a:ext>
              <a:ext uri="{28A0092B-C50C-407E-A947-70E740481C1C}">
                <a14:useLocalDpi xmlns:a14="http://schemas.microsoft.com/office/drawing/2010/main"/>
              </a:ext>
            </a:extLst>
          </a:blip>
          <a:srcRect/>
          <a:stretch>
            <a:fillRect/>
          </a:stretch>
        </p:blipFill>
        <p:spPr bwMode="auto">
          <a:xfrm>
            <a:off x="3742225" y="1845775"/>
            <a:ext cx="1948778" cy="43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663841" y="1533533"/>
            <a:ext cx="984649" cy="43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www.wowwritingworkshop.com/wordpress/wp-content/uploads/2015/07/SUNY-Polytechnic-Institute.jpe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050123" y="2209679"/>
            <a:ext cx="856600" cy="4397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bb.cornell.edu/neurobio/ragusolab/images/cornell.gif"/>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894743" y="2110722"/>
            <a:ext cx="655561" cy="6376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1000" y="1059177"/>
            <a:ext cx="5477281" cy="461665"/>
          </a:xfrm>
          <a:prstGeom prst="rect">
            <a:avLst/>
          </a:prstGeom>
        </p:spPr>
        <p:txBody>
          <a:bodyPr wrap="none">
            <a:spAutoFit/>
          </a:bodyPr>
          <a:lstStyle/>
          <a:p>
            <a:r>
              <a:rPr lang="en-US" sz="2400" b="1" dirty="0"/>
              <a:t>EUVL metrology &amp; lithographic materials: </a:t>
            </a:r>
          </a:p>
        </p:txBody>
      </p:sp>
      <p:pic>
        <p:nvPicPr>
          <p:cNvPr id="15" name="Picture 29" descr="http://cdn.slashgear.com/wp-content/uploads/2014/10/hp-logo-480x480.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79673" y="3561255"/>
            <a:ext cx="850314" cy="72269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895199" y="3534066"/>
            <a:ext cx="1953479" cy="838561"/>
            <a:chOff x="4135594" y="2823790"/>
            <a:chExt cx="1953479" cy="838561"/>
          </a:xfrm>
        </p:grpSpPr>
        <p:pic>
          <p:nvPicPr>
            <p:cNvPr id="17" name="Picture 5" descr="http://www.sandia.gov/mstc/_assets/images/MESABldg.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135594" y="2823790"/>
              <a:ext cx="1861809" cy="7792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967028" y="3293019"/>
              <a:ext cx="1122045" cy="369332"/>
            </a:xfrm>
            <a:prstGeom prst="rect">
              <a:avLst/>
            </a:prstGeom>
            <a:noFill/>
          </p:spPr>
          <p:txBody>
            <a:bodyPr wrap="square" rtlCol="0">
              <a:spAutoFit/>
            </a:bodyPr>
            <a:lstStyle/>
            <a:p>
              <a:pPr algn="ctr"/>
              <a:r>
                <a:rPr lang="en-US" b="1" dirty="0" err="1" smtClean="0">
                  <a:solidFill>
                    <a:schemeClr val="bg1"/>
                  </a:solidFill>
                </a:rPr>
                <a:t>MESAFab</a:t>
              </a:r>
              <a:endParaRPr lang="en-US" b="1" dirty="0">
                <a:solidFill>
                  <a:schemeClr val="bg1"/>
                </a:solidFill>
              </a:endParaRPr>
            </a:p>
          </p:txBody>
        </p:sp>
      </p:grpSp>
      <p:pic>
        <p:nvPicPr>
          <p:cNvPr id="19" name="Picture 11"/>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848678" y="3534066"/>
            <a:ext cx="1842325" cy="77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281000" y="3063668"/>
            <a:ext cx="5267638" cy="461665"/>
          </a:xfrm>
          <a:prstGeom prst="rect">
            <a:avLst/>
          </a:prstGeom>
        </p:spPr>
        <p:txBody>
          <a:bodyPr wrap="none">
            <a:spAutoFit/>
          </a:bodyPr>
          <a:lstStyle/>
          <a:p>
            <a:r>
              <a:rPr lang="en-US" sz="2400" b="1" dirty="0" err="1"/>
              <a:t>Memristor</a:t>
            </a:r>
            <a:r>
              <a:rPr lang="en-US" sz="2400" b="1" dirty="0"/>
              <a:t> </a:t>
            </a:r>
            <a:r>
              <a:rPr lang="en-US" sz="2400" b="1" dirty="0" smtClean="0"/>
              <a:t>materials, </a:t>
            </a:r>
            <a:r>
              <a:rPr lang="en-US" sz="2400" b="1" dirty="0"/>
              <a:t>devices &amp; circuits:</a:t>
            </a:r>
          </a:p>
        </p:txBody>
      </p:sp>
      <p:pic>
        <p:nvPicPr>
          <p:cNvPr id="7" name="Picture 6" descr="Screen Shot 2016-04-17 at 7.17.26 PM.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845323" y="5286714"/>
            <a:ext cx="2125222" cy="793320"/>
          </a:xfrm>
          <a:prstGeom prst="rect">
            <a:avLst/>
          </a:prstGeom>
        </p:spPr>
      </p:pic>
      <p:pic>
        <p:nvPicPr>
          <p:cNvPr id="22" name="Picture 3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34875" y="5346281"/>
            <a:ext cx="720318" cy="72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Screen Shot 2016-04-17 at 7.34.28 PM.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412635" y="4970246"/>
            <a:ext cx="2143577" cy="1607683"/>
          </a:xfrm>
          <a:prstGeom prst="rect">
            <a:avLst/>
          </a:prstGeom>
        </p:spPr>
      </p:pic>
      <p:grpSp>
        <p:nvGrpSpPr>
          <p:cNvPr id="32" name="Group 31"/>
          <p:cNvGrpSpPr/>
          <p:nvPr/>
        </p:nvGrpSpPr>
        <p:grpSpPr>
          <a:xfrm>
            <a:off x="6747322" y="3159271"/>
            <a:ext cx="2133118" cy="2823681"/>
            <a:chOff x="7010882" y="2284585"/>
            <a:chExt cx="2133118" cy="2823681"/>
          </a:xfrm>
        </p:grpSpPr>
        <p:grpSp>
          <p:nvGrpSpPr>
            <p:cNvPr id="21" name="Group 20"/>
            <p:cNvGrpSpPr/>
            <p:nvPr/>
          </p:nvGrpSpPr>
          <p:grpSpPr>
            <a:xfrm>
              <a:off x="7010882" y="2284585"/>
              <a:ext cx="2133118" cy="1488393"/>
              <a:chOff x="5556363" y="1269689"/>
              <a:chExt cx="3587637" cy="2503290"/>
            </a:xfrm>
          </p:grpSpPr>
          <p:pic>
            <p:nvPicPr>
              <p:cNvPr id="33" name="Picture 2"/>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698403" y="1578359"/>
                <a:ext cx="2073997" cy="207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7"/>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74206" y="1269689"/>
                <a:ext cx="1169794" cy="250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bwMode="auto">
              <a:xfrm flipH="1" flipV="1">
                <a:off x="6858000" y="2521334"/>
                <a:ext cx="1523859" cy="289352"/>
              </a:xfrm>
              <a:prstGeom prst="straightConnector1">
                <a:avLst/>
              </a:prstGeom>
              <a:solidFill>
                <a:schemeClr val="accent1"/>
              </a:solidFill>
              <a:ln w="38100" cap="flat" cmpd="sng" algn="ctr">
                <a:solidFill>
                  <a:schemeClr val="accent6"/>
                </a:solidFill>
                <a:prstDash val="solid"/>
                <a:round/>
                <a:headEnd type="none" w="med" len="med"/>
                <a:tailEnd type="arrow"/>
              </a:ln>
              <a:effectLst/>
            </p:spPr>
          </p:cxnSp>
          <p:sp>
            <p:nvSpPr>
              <p:cNvPr id="40" name="TextBox 39"/>
              <p:cNvSpPr txBox="1"/>
              <p:nvPr/>
            </p:nvSpPr>
            <p:spPr>
              <a:xfrm>
                <a:off x="5556363" y="2816285"/>
                <a:ext cx="2901837" cy="307777"/>
              </a:xfrm>
              <a:prstGeom prst="rect">
                <a:avLst/>
              </a:prstGeom>
              <a:noFill/>
            </p:spPr>
            <p:txBody>
              <a:bodyPr wrap="square" rtlCol="0">
                <a:spAutoFit/>
              </a:bodyPr>
              <a:lstStyle/>
              <a:p>
                <a:r>
                  <a:rPr lang="en-US" sz="1400" b="1" dirty="0" smtClean="0">
                    <a:latin typeface="+mj-lt"/>
                  </a:rPr>
                  <a:t>Memristors</a:t>
                </a:r>
                <a:endParaRPr lang="en-US" sz="1400" b="1" dirty="0">
                  <a:latin typeface="+mj-lt"/>
                </a:endParaRPr>
              </a:p>
            </p:txBody>
          </p:sp>
          <p:cxnSp>
            <p:nvCxnSpPr>
              <p:cNvPr id="41" name="Straight Arrow Connector 40"/>
              <p:cNvCxnSpPr/>
              <p:nvPr/>
            </p:nvCxnSpPr>
            <p:spPr bwMode="auto">
              <a:xfrm flipV="1">
                <a:off x="6115344" y="2615357"/>
                <a:ext cx="203371" cy="306026"/>
              </a:xfrm>
              <a:prstGeom prst="straightConnector1">
                <a:avLst/>
              </a:prstGeom>
              <a:solidFill>
                <a:schemeClr val="accent1"/>
              </a:solidFill>
              <a:ln w="38100" cap="flat" cmpd="sng" algn="ctr">
                <a:solidFill>
                  <a:schemeClr val="accent6"/>
                </a:solidFill>
                <a:prstDash val="solid"/>
                <a:round/>
                <a:headEnd type="none" w="med" len="med"/>
                <a:tailEnd type="arrow"/>
              </a:ln>
              <a:effectLst/>
            </p:spPr>
          </p:cxnSp>
          <p:sp>
            <p:nvSpPr>
              <p:cNvPr id="42" name="TextBox 41"/>
              <p:cNvSpPr txBox="1"/>
              <p:nvPr/>
            </p:nvSpPr>
            <p:spPr>
              <a:xfrm>
                <a:off x="5623038" y="1292423"/>
                <a:ext cx="3216161" cy="517642"/>
              </a:xfrm>
              <a:prstGeom prst="rect">
                <a:avLst/>
              </a:prstGeom>
              <a:noFill/>
            </p:spPr>
            <p:txBody>
              <a:bodyPr wrap="square" rtlCol="0">
                <a:spAutoFit/>
              </a:bodyPr>
              <a:lstStyle/>
              <a:p>
                <a:endParaRPr lang="en-US" sz="1400" b="1" dirty="0">
                  <a:latin typeface="+mj-lt"/>
                </a:endParaRPr>
              </a:p>
            </p:txBody>
          </p:sp>
        </p:grpSp>
        <p:grpSp>
          <p:nvGrpSpPr>
            <p:cNvPr id="27" name="Group 26"/>
            <p:cNvGrpSpPr/>
            <p:nvPr/>
          </p:nvGrpSpPr>
          <p:grpSpPr>
            <a:xfrm>
              <a:off x="7271358" y="3636987"/>
              <a:ext cx="1742843" cy="1471279"/>
              <a:chOff x="7401157" y="5001256"/>
              <a:chExt cx="1742843" cy="1471279"/>
            </a:xfrm>
          </p:grpSpPr>
          <p:grpSp>
            <p:nvGrpSpPr>
              <p:cNvPr id="25" name="Group 24"/>
              <p:cNvGrpSpPr/>
              <p:nvPr/>
            </p:nvGrpSpPr>
            <p:grpSpPr>
              <a:xfrm>
                <a:off x="7401157" y="5104185"/>
                <a:ext cx="1742843" cy="1368350"/>
                <a:chOff x="5911975" y="3934991"/>
                <a:chExt cx="3232025" cy="2537544"/>
              </a:xfrm>
            </p:grpSpPr>
            <p:pic>
              <p:nvPicPr>
                <p:cNvPr id="34" name="Picture 2"/>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5911975" y="3934991"/>
                  <a:ext cx="3232025" cy="253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Oval 34"/>
                <p:cNvSpPr/>
                <p:nvPr/>
              </p:nvSpPr>
              <p:spPr bwMode="auto">
                <a:xfrm>
                  <a:off x="6477000" y="4262735"/>
                  <a:ext cx="1600200" cy="19812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w="28575">
                      <a:solidFill>
                        <a:schemeClr val="tx1"/>
                      </a:solidFill>
                    </a:ln>
                    <a:solidFill>
                      <a:schemeClr val="tx1"/>
                    </a:solidFill>
                    <a:effectLst/>
                    <a:latin typeface="Arial" charset="0"/>
                  </a:endParaRPr>
                </a:p>
              </p:txBody>
            </p:sp>
          </p:grpSp>
          <p:sp>
            <p:nvSpPr>
              <p:cNvPr id="26" name="Rectangle 25"/>
              <p:cNvSpPr/>
              <p:nvPr/>
            </p:nvSpPr>
            <p:spPr>
              <a:xfrm>
                <a:off x="7556897" y="5001256"/>
                <a:ext cx="1354107" cy="307777"/>
              </a:xfrm>
              <a:prstGeom prst="rect">
                <a:avLst/>
              </a:prstGeom>
            </p:spPr>
            <p:txBody>
              <a:bodyPr wrap="none">
                <a:spAutoFit/>
              </a:bodyPr>
              <a:lstStyle/>
              <a:p>
                <a:r>
                  <a:rPr lang="en-US" sz="1400" b="1" dirty="0" err="1">
                    <a:solidFill>
                      <a:schemeClr val="bg1">
                        <a:lumMod val="95000"/>
                      </a:schemeClr>
                    </a:solidFill>
                  </a:rPr>
                  <a:t>Memristor</a:t>
                </a:r>
                <a:r>
                  <a:rPr lang="en-US" sz="1400" b="1" dirty="0">
                    <a:solidFill>
                      <a:schemeClr val="bg1">
                        <a:lumMod val="95000"/>
                      </a:schemeClr>
                    </a:solidFill>
                  </a:rPr>
                  <a:t> </a:t>
                </a:r>
                <a:r>
                  <a:rPr lang="en-US" sz="1400" b="1" dirty="0" smtClean="0">
                    <a:solidFill>
                      <a:schemeClr val="bg1">
                        <a:lumMod val="95000"/>
                      </a:schemeClr>
                    </a:solidFill>
                  </a:rPr>
                  <a:t>TEM</a:t>
                </a:r>
                <a:endParaRPr lang="en-US" sz="1400" b="1" dirty="0">
                  <a:solidFill>
                    <a:schemeClr val="bg1">
                      <a:lumMod val="95000"/>
                    </a:schemeClr>
                  </a:solidFill>
                </a:endParaRPr>
              </a:p>
            </p:txBody>
          </p:sp>
        </p:grpSp>
      </p:grpSp>
      <p:sp>
        <p:nvSpPr>
          <p:cNvPr id="38" name="Title 3"/>
          <p:cNvSpPr txBox="1">
            <a:spLocks/>
          </p:cNvSpPr>
          <p:nvPr/>
        </p:nvSpPr>
        <p:spPr>
          <a:xfrm>
            <a:off x="18296" y="0"/>
            <a:ext cx="9125704" cy="8224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Industry Partnership Examples</a:t>
            </a:r>
            <a:endParaRPr lang="en-US" b="1" dirty="0"/>
          </a:p>
        </p:txBody>
      </p:sp>
      <p:sp>
        <p:nvSpPr>
          <p:cNvPr id="24" name="Rectangle 23"/>
          <p:cNvSpPr/>
          <p:nvPr/>
        </p:nvSpPr>
        <p:spPr>
          <a:xfrm>
            <a:off x="281000" y="4823164"/>
            <a:ext cx="4504659" cy="461665"/>
          </a:xfrm>
          <a:prstGeom prst="rect">
            <a:avLst/>
          </a:prstGeom>
        </p:spPr>
        <p:txBody>
          <a:bodyPr wrap="none">
            <a:spAutoFit/>
          </a:bodyPr>
          <a:lstStyle/>
          <a:p>
            <a:r>
              <a:rPr lang="en-US" sz="2400" b="1" dirty="0" smtClean="0"/>
              <a:t>Future </a:t>
            </a:r>
            <a:r>
              <a:rPr lang="en-US" sz="2400" b="1" dirty="0"/>
              <a:t>interconnect </a:t>
            </a:r>
            <a:r>
              <a:rPr lang="en-US" sz="2400" b="1" dirty="0" smtClean="0"/>
              <a:t>technologies:</a:t>
            </a:r>
            <a:endParaRPr lang="en-US" sz="2400" b="1" dirty="0"/>
          </a:p>
        </p:txBody>
      </p:sp>
      <p:pic>
        <p:nvPicPr>
          <p:cNvPr id="2" name="Picture 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758282" y="905189"/>
            <a:ext cx="1762960" cy="1826751"/>
          </a:xfrm>
          <a:prstGeom prst="rect">
            <a:avLst/>
          </a:prstGeom>
        </p:spPr>
      </p:pic>
    </p:spTree>
    <p:extLst>
      <p:ext uri="{BB962C8B-B14F-4D97-AF65-F5344CB8AC3E}">
        <p14:creationId xmlns:p14="http://schemas.microsoft.com/office/powerpoint/2010/main" val="19446481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0711" y="53199"/>
            <a:ext cx="8884713" cy="10641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t>Solving the Information Technology Energy Challenge Beyond Moore’s Law</a:t>
            </a:r>
            <a:endParaRPr lang="en-US" sz="4000" dirty="0"/>
          </a:p>
        </p:txBody>
      </p:sp>
      <p:sp>
        <p:nvSpPr>
          <p:cNvPr id="4" name="Rectangle 3"/>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graphicFrame>
        <p:nvGraphicFramePr>
          <p:cNvPr id="14" name="Chart 13"/>
          <p:cNvGraphicFramePr/>
          <p:nvPr>
            <p:extLst>
              <p:ext uri="{D42A27DB-BD31-4B8C-83A1-F6EECF244321}">
                <p14:modId xmlns:p14="http://schemas.microsoft.com/office/powerpoint/2010/main" val="2157449179"/>
              </p:ext>
            </p:extLst>
          </p:nvPr>
        </p:nvGraphicFramePr>
        <p:xfrm>
          <a:off x="-319314" y="1249130"/>
          <a:ext cx="9463314" cy="5107041"/>
        </p:xfrm>
        <a:graphic>
          <a:graphicData uri="http://schemas.openxmlformats.org/drawingml/2006/chart">
            <c:chart xmlns:c="http://schemas.openxmlformats.org/drawingml/2006/chart" xmlns:r="http://schemas.openxmlformats.org/officeDocument/2006/relationships" r:id="rId10"/>
          </a:graphicData>
        </a:graphic>
      </p:graphicFrame>
      <p:sp>
        <p:nvSpPr>
          <p:cNvPr id="15" name="TextBox 14"/>
          <p:cNvSpPr txBox="1"/>
          <p:nvPr/>
        </p:nvSpPr>
        <p:spPr>
          <a:xfrm>
            <a:off x="312198" y="2103494"/>
            <a:ext cx="5314162" cy="830997"/>
          </a:xfrm>
          <a:prstGeom prst="rect">
            <a:avLst/>
          </a:prstGeom>
          <a:noFill/>
        </p:spPr>
        <p:txBody>
          <a:bodyPr wrap="square" rtlCol="0">
            <a:spAutoFit/>
          </a:bodyPr>
          <a:lstStyle/>
          <a:p>
            <a:pPr algn="ctr"/>
            <a:r>
              <a:rPr lang="en-US" sz="2400" b="1" i="1" dirty="0" smtClean="0"/>
              <a:t>2x transistor/2yrs at same power &amp; cost</a:t>
            </a:r>
          </a:p>
          <a:p>
            <a:pPr algn="ctr"/>
            <a:r>
              <a:rPr lang="en-US" sz="2400" b="1" i="1" dirty="0" smtClean="0"/>
              <a:t>Started slowing ~2007</a:t>
            </a:r>
            <a:endParaRPr lang="en-US" sz="2400" b="1" i="1" dirty="0"/>
          </a:p>
        </p:txBody>
      </p:sp>
    </p:spTree>
    <p:extLst>
      <p:ext uri="{BB962C8B-B14F-4D97-AF65-F5344CB8AC3E}">
        <p14:creationId xmlns:p14="http://schemas.microsoft.com/office/powerpoint/2010/main" val="30635215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555125146"/>
              </p:ext>
            </p:extLst>
          </p:nvPr>
        </p:nvGraphicFramePr>
        <p:xfrm>
          <a:off x="324470" y="1843524"/>
          <a:ext cx="7551173" cy="458897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3936" y="6312288"/>
            <a:ext cx="7239000" cy="523220"/>
          </a:xfrm>
          <a:prstGeom prst="rect">
            <a:avLst/>
          </a:prstGeom>
        </p:spPr>
        <p:txBody>
          <a:bodyPr wrap="square">
            <a:spAutoFit/>
          </a:bodyPr>
          <a:lstStyle/>
          <a:p>
            <a:r>
              <a:rPr lang="en-US" sz="1400" dirty="0"/>
              <a:t>www.alliancetrustinvestments.com/sri-hub/posts/Energy-efficient-data-centres</a:t>
            </a:r>
          </a:p>
          <a:p>
            <a:r>
              <a:rPr lang="en-US" sz="1400" dirty="0" smtClean="0"/>
              <a:t>www.iea.org/publications/freepublications/publication/gigawatts2009.pdf</a:t>
            </a:r>
            <a:endParaRPr lang="en-US" sz="1400" dirty="0"/>
          </a:p>
        </p:txBody>
      </p:sp>
      <p:cxnSp>
        <p:nvCxnSpPr>
          <p:cNvPr id="9" name="Straight Arrow Connector 8"/>
          <p:cNvCxnSpPr/>
          <p:nvPr/>
        </p:nvCxnSpPr>
        <p:spPr>
          <a:xfrm flipH="1">
            <a:off x="7538880" y="2478952"/>
            <a:ext cx="235059" cy="9953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164769" y="2582188"/>
            <a:ext cx="5137688" cy="2583311"/>
          </a:xfrm>
          <a:custGeom>
            <a:avLst/>
            <a:gdLst>
              <a:gd name="connsiteX0" fmla="*/ 0 w 4757979"/>
              <a:gd name="connsiteY0" fmla="*/ 2766447 h 2766447"/>
              <a:gd name="connsiteX1" fmla="*/ 782664 w 4757979"/>
              <a:gd name="connsiteY1" fmla="*/ 2673457 h 2766447"/>
              <a:gd name="connsiteX2" fmla="*/ 1596325 w 4757979"/>
              <a:gd name="connsiteY2" fmla="*/ 2533973 h 2766447"/>
              <a:gd name="connsiteX3" fmla="*/ 2378990 w 4757979"/>
              <a:gd name="connsiteY3" fmla="*/ 2332495 h 2766447"/>
              <a:gd name="connsiteX4" fmla="*/ 3192651 w 4757979"/>
              <a:gd name="connsiteY4" fmla="*/ 1976034 h 2766447"/>
              <a:gd name="connsiteX5" fmla="*/ 3959817 w 4757979"/>
              <a:gd name="connsiteY5" fmla="*/ 1325105 h 2766447"/>
              <a:gd name="connsiteX6" fmla="*/ 4757979 w 4757979"/>
              <a:gd name="connsiteY6" fmla="*/ 0 h 2766447"/>
              <a:gd name="connsiteX7" fmla="*/ 4757979 w 4757979"/>
              <a:gd name="connsiteY7" fmla="*/ 0 h 276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7979" h="2766447">
                <a:moveTo>
                  <a:pt x="0" y="2766447"/>
                </a:moveTo>
                <a:cubicBezTo>
                  <a:pt x="258305" y="2739325"/>
                  <a:pt x="516610" y="2712203"/>
                  <a:pt x="782664" y="2673457"/>
                </a:cubicBezTo>
                <a:cubicBezTo>
                  <a:pt x="1048718" y="2634711"/>
                  <a:pt x="1330271" y="2590800"/>
                  <a:pt x="1596325" y="2533973"/>
                </a:cubicBezTo>
                <a:cubicBezTo>
                  <a:pt x="1862379" y="2477146"/>
                  <a:pt x="2112936" y="2425485"/>
                  <a:pt x="2378990" y="2332495"/>
                </a:cubicBezTo>
                <a:cubicBezTo>
                  <a:pt x="2645044" y="2239505"/>
                  <a:pt x="2929180" y="2143932"/>
                  <a:pt x="3192651" y="1976034"/>
                </a:cubicBezTo>
                <a:cubicBezTo>
                  <a:pt x="3456122" y="1808136"/>
                  <a:pt x="3698929" y="1654444"/>
                  <a:pt x="3959817" y="1325105"/>
                </a:cubicBezTo>
                <a:cubicBezTo>
                  <a:pt x="4220705" y="995766"/>
                  <a:pt x="4757979" y="0"/>
                  <a:pt x="4757979" y="0"/>
                </a:cubicBezTo>
                <a:lnTo>
                  <a:pt x="4757979" y="0"/>
                </a:ln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71084" y="3412178"/>
            <a:ext cx="2286000" cy="923330"/>
          </a:xfrm>
          <a:prstGeom prst="rect">
            <a:avLst/>
          </a:prstGeom>
          <a:solidFill>
            <a:schemeClr val="bg1">
              <a:lumMod val="75000"/>
            </a:schemeClr>
          </a:solidFill>
        </p:spPr>
        <p:txBody>
          <a:bodyPr wrap="square" rtlCol="0">
            <a:spAutoFit/>
          </a:bodyPr>
          <a:lstStyle/>
          <a:p>
            <a:r>
              <a:rPr lang="en-US" dirty="0" smtClean="0"/>
              <a:t>Projection based on consumer electronics + data centers</a:t>
            </a:r>
            <a:endParaRPr lang="en-US" dirty="0"/>
          </a:p>
        </p:txBody>
      </p:sp>
      <p:sp>
        <p:nvSpPr>
          <p:cNvPr id="15" name="Rectangle 14"/>
          <p:cNvSpPr/>
          <p:nvPr/>
        </p:nvSpPr>
        <p:spPr>
          <a:xfrm>
            <a:off x="63912" y="7726"/>
            <a:ext cx="8991600" cy="1292662"/>
          </a:xfrm>
          <a:prstGeom prst="rect">
            <a:avLst/>
          </a:prstGeom>
        </p:spPr>
        <p:txBody>
          <a:bodyPr wrap="square">
            <a:spAutoFit/>
          </a:bodyPr>
          <a:lstStyle/>
          <a:p>
            <a:pPr algn="ctr"/>
            <a:r>
              <a:rPr lang="en-US" sz="4400" b="1" dirty="0" smtClean="0"/>
              <a:t>The problem:</a:t>
            </a:r>
          </a:p>
          <a:p>
            <a:pPr algn="ctr"/>
            <a:r>
              <a:rPr lang="en-US" sz="3400" b="1" dirty="0" smtClean="0"/>
              <a:t>IT projected to challenge future electricity supply</a:t>
            </a:r>
            <a:endParaRPr lang="en-US" sz="3400" b="1" dirty="0"/>
          </a:p>
        </p:txBody>
      </p:sp>
      <p:sp>
        <p:nvSpPr>
          <p:cNvPr id="10" name="TextBox 9"/>
          <p:cNvSpPr txBox="1"/>
          <p:nvPr/>
        </p:nvSpPr>
        <p:spPr>
          <a:xfrm>
            <a:off x="7773939" y="1740288"/>
            <a:ext cx="1365142" cy="1323439"/>
          </a:xfrm>
          <a:prstGeom prst="rect">
            <a:avLst/>
          </a:prstGeom>
          <a:noFill/>
        </p:spPr>
        <p:txBody>
          <a:bodyPr wrap="square" rtlCol="0">
            <a:spAutoFit/>
          </a:bodyPr>
          <a:lstStyle/>
          <a:p>
            <a:r>
              <a:rPr lang="en-US" sz="2000" b="1" dirty="0" smtClean="0">
                <a:solidFill>
                  <a:srgbClr val="0066CC"/>
                </a:solidFill>
              </a:rPr>
              <a:t>~40% of 2014 world  electricity </a:t>
            </a:r>
            <a:endParaRPr lang="en-US" sz="2000" b="1" dirty="0">
              <a:solidFill>
                <a:srgbClr val="0066CC"/>
              </a:solidFill>
            </a:endParaRPr>
          </a:p>
        </p:txBody>
      </p:sp>
    </p:spTree>
    <p:extLst>
      <p:ext uri="{BB962C8B-B14F-4D97-AF65-F5344CB8AC3E}">
        <p14:creationId xmlns:p14="http://schemas.microsoft.com/office/powerpoint/2010/main" val="7534706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98167252"/>
              </p:ext>
            </p:extLst>
          </p:nvPr>
        </p:nvGraphicFramePr>
        <p:xfrm>
          <a:off x="324470" y="1843524"/>
          <a:ext cx="7551173" cy="458897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3936" y="6297774"/>
            <a:ext cx="7239000" cy="584775"/>
          </a:xfrm>
          <a:prstGeom prst="rect">
            <a:avLst/>
          </a:prstGeom>
        </p:spPr>
        <p:txBody>
          <a:bodyPr wrap="square">
            <a:spAutoFit/>
          </a:bodyPr>
          <a:lstStyle/>
          <a:p>
            <a:r>
              <a:rPr lang="en-US" sz="1600" dirty="0"/>
              <a:t>www.alliancetrustinvestments.com/sri-hub/posts/Energy-efficient-data-centres</a:t>
            </a:r>
          </a:p>
          <a:p>
            <a:r>
              <a:rPr lang="en-US" sz="1600" dirty="0" smtClean="0"/>
              <a:t>www.iea.org/publications/freepublications/publication/gigawatts2009.pdf</a:t>
            </a:r>
            <a:endParaRPr lang="en-US" sz="1600" dirty="0"/>
          </a:p>
        </p:txBody>
      </p:sp>
      <p:sp>
        <p:nvSpPr>
          <p:cNvPr id="13" name="Freeform 12"/>
          <p:cNvSpPr/>
          <p:nvPr/>
        </p:nvSpPr>
        <p:spPr>
          <a:xfrm>
            <a:off x="2164769" y="2582188"/>
            <a:ext cx="5137688" cy="2583311"/>
          </a:xfrm>
          <a:custGeom>
            <a:avLst/>
            <a:gdLst>
              <a:gd name="connsiteX0" fmla="*/ 0 w 4757979"/>
              <a:gd name="connsiteY0" fmla="*/ 2766447 h 2766447"/>
              <a:gd name="connsiteX1" fmla="*/ 782664 w 4757979"/>
              <a:gd name="connsiteY1" fmla="*/ 2673457 h 2766447"/>
              <a:gd name="connsiteX2" fmla="*/ 1596325 w 4757979"/>
              <a:gd name="connsiteY2" fmla="*/ 2533973 h 2766447"/>
              <a:gd name="connsiteX3" fmla="*/ 2378990 w 4757979"/>
              <a:gd name="connsiteY3" fmla="*/ 2332495 h 2766447"/>
              <a:gd name="connsiteX4" fmla="*/ 3192651 w 4757979"/>
              <a:gd name="connsiteY4" fmla="*/ 1976034 h 2766447"/>
              <a:gd name="connsiteX5" fmla="*/ 3959817 w 4757979"/>
              <a:gd name="connsiteY5" fmla="*/ 1325105 h 2766447"/>
              <a:gd name="connsiteX6" fmla="*/ 4757979 w 4757979"/>
              <a:gd name="connsiteY6" fmla="*/ 0 h 2766447"/>
              <a:gd name="connsiteX7" fmla="*/ 4757979 w 4757979"/>
              <a:gd name="connsiteY7" fmla="*/ 0 h 276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7979" h="2766447">
                <a:moveTo>
                  <a:pt x="0" y="2766447"/>
                </a:moveTo>
                <a:cubicBezTo>
                  <a:pt x="258305" y="2739325"/>
                  <a:pt x="516610" y="2712203"/>
                  <a:pt x="782664" y="2673457"/>
                </a:cubicBezTo>
                <a:cubicBezTo>
                  <a:pt x="1048718" y="2634711"/>
                  <a:pt x="1330271" y="2590800"/>
                  <a:pt x="1596325" y="2533973"/>
                </a:cubicBezTo>
                <a:cubicBezTo>
                  <a:pt x="1862379" y="2477146"/>
                  <a:pt x="2112936" y="2425485"/>
                  <a:pt x="2378990" y="2332495"/>
                </a:cubicBezTo>
                <a:cubicBezTo>
                  <a:pt x="2645044" y="2239505"/>
                  <a:pt x="2929180" y="2143932"/>
                  <a:pt x="3192651" y="1976034"/>
                </a:cubicBezTo>
                <a:cubicBezTo>
                  <a:pt x="3456122" y="1808136"/>
                  <a:pt x="3698929" y="1654444"/>
                  <a:pt x="3959817" y="1325105"/>
                </a:cubicBezTo>
                <a:cubicBezTo>
                  <a:pt x="4220705" y="995766"/>
                  <a:pt x="4757979" y="0"/>
                  <a:pt x="4757979" y="0"/>
                </a:cubicBezTo>
                <a:lnTo>
                  <a:pt x="4757979" y="0"/>
                </a:ln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71084" y="3412178"/>
            <a:ext cx="2286000" cy="923330"/>
          </a:xfrm>
          <a:prstGeom prst="rect">
            <a:avLst/>
          </a:prstGeom>
          <a:solidFill>
            <a:schemeClr val="bg1">
              <a:lumMod val="75000"/>
            </a:schemeClr>
          </a:solidFill>
        </p:spPr>
        <p:txBody>
          <a:bodyPr wrap="square" rtlCol="0">
            <a:spAutoFit/>
          </a:bodyPr>
          <a:lstStyle/>
          <a:p>
            <a:r>
              <a:rPr lang="en-US" dirty="0" smtClean="0"/>
              <a:t>Projection based on consumer electronics + data centers</a:t>
            </a:r>
            <a:endParaRPr lang="en-US" dirty="0"/>
          </a:p>
        </p:txBody>
      </p:sp>
      <p:sp>
        <p:nvSpPr>
          <p:cNvPr id="15" name="Rectangle 14"/>
          <p:cNvSpPr/>
          <p:nvPr/>
        </p:nvSpPr>
        <p:spPr>
          <a:xfrm>
            <a:off x="63912" y="7726"/>
            <a:ext cx="8991600" cy="1292662"/>
          </a:xfrm>
          <a:prstGeom prst="rect">
            <a:avLst/>
          </a:prstGeom>
        </p:spPr>
        <p:txBody>
          <a:bodyPr wrap="square">
            <a:spAutoFit/>
          </a:bodyPr>
          <a:lstStyle/>
          <a:p>
            <a:pPr algn="ctr"/>
            <a:r>
              <a:rPr lang="en-US" sz="4400" b="1" dirty="0" smtClean="0"/>
              <a:t>The problem:</a:t>
            </a:r>
          </a:p>
          <a:p>
            <a:pPr algn="ctr"/>
            <a:r>
              <a:rPr lang="en-US" sz="3400" b="1" dirty="0" smtClean="0"/>
              <a:t>IT projected to challenge future electricity supply</a:t>
            </a:r>
            <a:endParaRPr lang="en-US" sz="3400" b="1" dirty="0"/>
          </a:p>
        </p:txBody>
      </p:sp>
      <p:sp>
        <p:nvSpPr>
          <p:cNvPr id="10" name="Freeform 9"/>
          <p:cNvSpPr/>
          <p:nvPr/>
        </p:nvSpPr>
        <p:spPr>
          <a:xfrm>
            <a:off x="2109024" y="1269956"/>
            <a:ext cx="5096121" cy="3891982"/>
          </a:xfrm>
          <a:custGeom>
            <a:avLst/>
            <a:gdLst>
              <a:gd name="connsiteX0" fmla="*/ 0 w 4719484"/>
              <a:gd name="connsiteY0" fmla="*/ 3864078 h 3864078"/>
              <a:gd name="connsiteX1" fmla="*/ 855406 w 4719484"/>
              <a:gd name="connsiteY1" fmla="*/ 3775587 h 3864078"/>
              <a:gd name="connsiteX2" fmla="*/ 1651819 w 4719484"/>
              <a:gd name="connsiteY2" fmla="*/ 3642852 h 3864078"/>
              <a:gd name="connsiteX3" fmla="*/ 2403987 w 4719484"/>
              <a:gd name="connsiteY3" fmla="*/ 3451123 h 3864078"/>
              <a:gd name="connsiteX4" fmla="*/ 3274142 w 4719484"/>
              <a:gd name="connsiteY4" fmla="*/ 2757949 h 3864078"/>
              <a:gd name="connsiteX5" fmla="*/ 4100051 w 4719484"/>
              <a:gd name="connsiteY5" fmla="*/ 1342104 h 3864078"/>
              <a:gd name="connsiteX6" fmla="*/ 4719484 w 4719484"/>
              <a:gd name="connsiteY6" fmla="*/ 0 h 3864078"/>
              <a:gd name="connsiteX7" fmla="*/ 4719484 w 4719484"/>
              <a:gd name="connsiteY7" fmla="*/ 0 h 38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9484" h="3864078">
                <a:moveTo>
                  <a:pt x="0" y="3864078"/>
                </a:moveTo>
                <a:cubicBezTo>
                  <a:pt x="290051" y="3838268"/>
                  <a:pt x="580103" y="3812458"/>
                  <a:pt x="855406" y="3775587"/>
                </a:cubicBezTo>
                <a:cubicBezTo>
                  <a:pt x="1130709" y="3738716"/>
                  <a:pt x="1393722" y="3696929"/>
                  <a:pt x="1651819" y="3642852"/>
                </a:cubicBezTo>
                <a:cubicBezTo>
                  <a:pt x="1909916" y="3588775"/>
                  <a:pt x="2133600" y="3598607"/>
                  <a:pt x="2403987" y="3451123"/>
                </a:cubicBezTo>
                <a:cubicBezTo>
                  <a:pt x="2674374" y="3303639"/>
                  <a:pt x="2991465" y="3109452"/>
                  <a:pt x="3274142" y="2757949"/>
                </a:cubicBezTo>
                <a:cubicBezTo>
                  <a:pt x="3556819" y="2406446"/>
                  <a:pt x="3859161" y="1801762"/>
                  <a:pt x="4100051" y="1342104"/>
                </a:cubicBezTo>
                <a:cubicBezTo>
                  <a:pt x="4340941" y="882446"/>
                  <a:pt x="4719484" y="0"/>
                  <a:pt x="4719484" y="0"/>
                </a:cubicBezTo>
                <a:lnTo>
                  <a:pt x="4719484" y="0"/>
                </a:ln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17986" y="1579669"/>
            <a:ext cx="2789286" cy="830997"/>
          </a:xfrm>
          <a:prstGeom prst="rect">
            <a:avLst/>
          </a:prstGeom>
          <a:noFill/>
        </p:spPr>
        <p:txBody>
          <a:bodyPr wrap="square" rtlCol="0">
            <a:spAutoFit/>
          </a:bodyPr>
          <a:lstStyle/>
          <a:p>
            <a:r>
              <a:rPr lang="en-US" sz="2400" b="1" dirty="0" smtClean="0">
                <a:solidFill>
                  <a:srgbClr val="C00000"/>
                </a:solidFill>
              </a:rPr>
              <a:t>Even worse if Moore’s Law ends!!!</a:t>
            </a:r>
            <a:endParaRPr lang="en-US" sz="2400" b="1" dirty="0">
              <a:solidFill>
                <a:srgbClr val="C00000"/>
              </a:solidFill>
            </a:endParaRPr>
          </a:p>
        </p:txBody>
      </p:sp>
      <p:sp>
        <p:nvSpPr>
          <p:cNvPr id="9" name="Freeform 8"/>
          <p:cNvSpPr/>
          <p:nvPr/>
        </p:nvSpPr>
        <p:spPr>
          <a:xfrm>
            <a:off x="3198245" y="4097548"/>
            <a:ext cx="5220929" cy="929148"/>
          </a:xfrm>
          <a:custGeom>
            <a:avLst/>
            <a:gdLst>
              <a:gd name="connsiteX0" fmla="*/ 0 w 5220929"/>
              <a:gd name="connsiteY0" fmla="*/ 929148 h 929148"/>
              <a:gd name="connsiteX1" fmla="*/ 1002890 w 5220929"/>
              <a:gd name="connsiteY1" fmla="*/ 840658 h 929148"/>
              <a:gd name="connsiteX2" fmla="*/ 1814051 w 5220929"/>
              <a:gd name="connsiteY2" fmla="*/ 737419 h 929148"/>
              <a:gd name="connsiteX3" fmla="*/ 2610464 w 5220929"/>
              <a:gd name="connsiteY3" fmla="*/ 575187 h 929148"/>
              <a:gd name="connsiteX4" fmla="*/ 3539612 w 5220929"/>
              <a:gd name="connsiteY4" fmla="*/ 398207 h 929148"/>
              <a:gd name="connsiteX5" fmla="*/ 4350774 w 5220929"/>
              <a:gd name="connsiteY5" fmla="*/ 206478 h 929148"/>
              <a:gd name="connsiteX6" fmla="*/ 5220929 w 5220929"/>
              <a:gd name="connsiteY6" fmla="*/ 0 h 9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929" h="929148">
                <a:moveTo>
                  <a:pt x="0" y="929148"/>
                </a:moveTo>
                <a:lnTo>
                  <a:pt x="1002890" y="840658"/>
                </a:lnTo>
                <a:cubicBezTo>
                  <a:pt x="1305232" y="808703"/>
                  <a:pt x="1546122" y="781664"/>
                  <a:pt x="1814051" y="737419"/>
                </a:cubicBezTo>
                <a:cubicBezTo>
                  <a:pt x="2081980" y="693174"/>
                  <a:pt x="2610464" y="575187"/>
                  <a:pt x="2610464" y="575187"/>
                </a:cubicBezTo>
                <a:lnTo>
                  <a:pt x="3539612" y="398207"/>
                </a:lnTo>
                <a:cubicBezTo>
                  <a:pt x="3829664" y="336756"/>
                  <a:pt x="4350774" y="206478"/>
                  <a:pt x="4350774" y="206478"/>
                </a:cubicBezTo>
                <a:lnTo>
                  <a:pt x="5220929" y="0"/>
                </a:lnTo>
              </a:path>
            </a:pathLst>
          </a:custGeom>
          <a:noFill/>
          <a:ln w="136525" cap="rnd">
            <a:solidFill>
              <a:srgbClr val="00CD01"/>
            </a:solidFill>
            <a:tailEnd type="triangle" w="med" len="med"/>
          </a:ln>
          <a:effectLst>
            <a:glow rad="63500">
              <a:srgbClr val="00CD01">
                <a:alpha val="40000"/>
              </a:srgbClr>
            </a:glow>
          </a:effectLst>
          <a:scene3d>
            <a:camera prst="orthographicFront"/>
            <a:lightRig rig="threePt" dir="t"/>
          </a:scene3d>
          <a:sp3d contourW="12700">
            <a:bevelT/>
            <a:contourClr>
              <a:srgbClr val="00CD0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101067" y="3575122"/>
            <a:ext cx="2350301"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solidFill>
                  <a:srgbClr val="00CD01"/>
                </a:solidFill>
                <a:effectLst>
                  <a:reflection blurRad="12700" stA="50000" endPos="50000" dist="5000" dir="5400000" sy="-100000" rotWithShape="0"/>
                </a:effectLst>
              </a:rPr>
              <a:t>More Moore’s</a:t>
            </a:r>
          </a:p>
          <a:p>
            <a:pPr algn="ctr"/>
            <a:r>
              <a:rPr lang="en-US" sz="3200" b="1" cap="all" dirty="0" smtClean="0">
                <a:ln w="0"/>
                <a:solidFill>
                  <a:srgbClr val="00CD01"/>
                </a:solidFill>
                <a:effectLst>
                  <a:reflection blurRad="12700" stA="50000" endPos="50000" dist="5000" dir="5400000" sy="-100000" rotWithShape="0"/>
                </a:effectLst>
              </a:rPr>
              <a:t>Big Idea</a:t>
            </a:r>
            <a:endParaRPr lang="en-US" sz="3200" b="1" cap="all" dirty="0">
              <a:ln w="0"/>
              <a:solidFill>
                <a:srgbClr val="00CD01"/>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7420747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838132194"/>
              </p:ext>
            </p:extLst>
          </p:nvPr>
        </p:nvGraphicFramePr>
        <p:xfrm>
          <a:off x="-159413" y="-154645"/>
          <a:ext cx="7551173" cy="458897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63912" y="0"/>
            <a:ext cx="8991600" cy="537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1772891" y="586935"/>
            <a:ext cx="5137688" cy="2583311"/>
          </a:xfrm>
          <a:custGeom>
            <a:avLst/>
            <a:gdLst>
              <a:gd name="connsiteX0" fmla="*/ 0 w 4757979"/>
              <a:gd name="connsiteY0" fmla="*/ 2766447 h 2766447"/>
              <a:gd name="connsiteX1" fmla="*/ 782664 w 4757979"/>
              <a:gd name="connsiteY1" fmla="*/ 2673457 h 2766447"/>
              <a:gd name="connsiteX2" fmla="*/ 1596325 w 4757979"/>
              <a:gd name="connsiteY2" fmla="*/ 2533973 h 2766447"/>
              <a:gd name="connsiteX3" fmla="*/ 2378990 w 4757979"/>
              <a:gd name="connsiteY3" fmla="*/ 2332495 h 2766447"/>
              <a:gd name="connsiteX4" fmla="*/ 3192651 w 4757979"/>
              <a:gd name="connsiteY4" fmla="*/ 1976034 h 2766447"/>
              <a:gd name="connsiteX5" fmla="*/ 3959817 w 4757979"/>
              <a:gd name="connsiteY5" fmla="*/ 1325105 h 2766447"/>
              <a:gd name="connsiteX6" fmla="*/ 4757979 w 4757979"/>
              <a:gd name="connsiteY6" fmla="*/ 0 h 2766447"/>
              <a:gd name="connsiteX7" fmla="*/ 4757979 w 4757979"/>
              <a:gd name="connsiteY7" fmla="*/ 0 h 276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7979" h="2766447">
                <a:moveTo>
                  <a:pt x="0" y="2766447"/>
                </a:moveTo>
                <a:cubicBezTo>
                  <a:pt x="258305" y="2739325"/>
                  <a:pt x="516610" y="2712203"/>
                  <a:pt x="782664" y="2673457"/>
                </a:cubicBezTo>
                <a:cubicBezTo>
                  <a:pt x="1048718" y="2634711"/>
                  <a:pt x="1330271" y="2590800"/>
                  <a:pt x="1596325" y="2533973"/>
                </a:cubicBezTo>
                <a:cubicBezTo>
                  <a:pt x="1862379" y="2477146"/>
                  <a:pt x="2112936" y="2425485"/>
                  <a:pt x="2378990" y="2332495"/>
                </a:cubicBezTo>
                <a:cubicBezTo>
                  <a:pt x="2645044" y="2239505"/>
                  <a:pt x="2929180" y="2143932"/>
                  <a:pt x="3192651" y="1976034"/>
                </a:cubicBezTo>
                <a:cubicBezTo>
                  <a:pt x="3456122" y="1808136"/>
                  <a:pt x="3698929" y="1654444"/>
                  <a:pt x="3959817" y="1325105"/>
                </a:cubicBezTo>
                <a:cubicBezTo>
                  <a:pt x="4220705" y="995766"/>
                  <a:pt x="4757979" y="0"/>
                  <a:pt x="4757979" y="0"/>
                </a:cubicBezTo>
                <a:lnTo>
                  <a:pt x="4757979" y="0"/>
                </a:ln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3912" y="-21302"/>
            <a:ext cx="8991600" cy="769441"/>
          </a:xfrm>
          <a:prstGeom prst="rect">
            <a:avLst/>
          </a:prstGeom>
        </p:spPr>
        <p:txBody>
          <a:bodyPr wrap="square">
            <a:spAutoFit/>
          </a:bodyPr>
          <a:lstStyle/>
          <a:p>
            <a:pPr algn="ctr"/>
            <a:r>
              <a:rPr lang="en-US" sz="4400" b="1" dirty="0" smtClean="0"/>
              <a:t>SUMMARY</a:t>
            </a:r>
          </a:p>
        </p:txBody>
      </p:sp>
      <p:sp>
        <p:nvSpPr>
          <p:cNvPr id="3" name="Freeform 2"/>
          <p:cNvSpPr/>
          <p:nvPr/>
        </p:nvSpPr>
        <p:spPr>
          <a:xfrm>
            <a:off x="1761387" y="2237534"/>
            <a:ext cx="5220929" cy="929148"/>
          </a:xfrm>
          <a:custGeom>
            <a:avLst/>
            <a:gdLst>
              <a:gd name="connsiteX0" fmla="*/ 0 w 5220929"/>
              <a:gd name="connsiteY0" fmla="*/ 929148 h 929148"/>
              <a:gd name="connsiteX1" fmla="*/ 1002890 w 5220929"/>
              <a:gd name="connsiteY1" fmla="*/ 840658 h 929148"/>
              <a:gd name="connsiteX2" fmla="*/ 1814051 w 5220929"/>
              <a:gd name="connsiteY2" fmla="*/ 737419 h 929148"/>
              <a:gd name="connsiteX3" fmla="*/ 2610464 w 5220929"/>
              <a:gd name="connsiteY3" fmla="*/ 575187 h 929148"/>
              <a:gd name="connsiteX4" fmla="*/ 3539612 w 5220929"/>
              <a:gd name="connsiteY4" fmla="*/ 398207 h 929148"/>
              <a:gd name="connsiteX5" fmla="*/ 4350774 w 5220929"/>
              <a:gd name="connsiteY5" fmla="*/ 206478 h 929148"/>
              <a:gd name="connsiteX6" fmla="*/ 5220929 w 5220929"/>
              <a:gd name="connsiteY6" fmla="*/ 0 h 9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929" h="929148">
                <a:moveTo>
                  <a:pt x="0" y="929148"/>
                </a:moveTo>
                <a:lnTo>
                  <a:pt x="1002890" y="840658"/>
                </a:lnTo>
                <a:cubicBezTo>
                  <a:pt x="1305232" y="808703"/>
                  <a:pt x="1546122" y="781664"/>
                  <a:pt x="1814051" y="737419"/>
                </a:cubicBezTo>
                <a:cubicBezTo>
                  <a:pt x="2081980" y="693174"/>
                  <a:pt x="2610464" y="575187"/>
                  <a:pt x="2610464" y="575187"/>
                </a:cubicBezTo>
                <a:lnTo>
                  <a:pt x="3539612" y="398207"/>
                </a:lnTo>
                <a:cubicBezTo>
                  <a:pt x="3829664" y="336756"/>
                  <a:pt x="4350774" y="206478"/>
                  <a:pt x="4350774" y="206478"/>
                </a:cubicBezTo>
                <a:lnTo>
                  <a:pt x="5220929" y="0"/>
                </a:lnTo>
              </a:path>
            </a:pathLst>
          </a:custGeom>
          <a:noFill/>
          <a:ln w="136525" cap="rnd">
            <a:solidFill>
              <a:srgbClr val="00CD01"/>
            </a:solidFill>
            <a:tailEnd type="triangle" w="med" len="med"/>
          </a:ln>
          <a:effectLst>
            <a:glow rad="63500">
              <a:srgbClr val="00CD01">
                <a:alpha val="40000"/>
              </a:srgbClr>
            </a:glow>
          </a:effectLst>
          <a:scene3d>
            <a:camera prst="orthographicFront"/>
            <a:lightRig rig="threePt" dir="t"/>
          </a:scene3d>
          <a:sp3d contourW="12700">
            <a:bevelT/>
            <a:contourClr>
              <a:srgbClr val="00CD0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38737" y="673853"/>
            <a:ext cx="1961721" cy="1569660"/>
          </a:xfrm>
          <a:prstGeom prst="rect">
            <a:avLst/>
          </a:prstGeom>
          <a:noFill/>
        </p:spPr>
        <p:txBody>
          <a:bodyPr wrap="square" rtlCol="0">
            <a:spAutoFit/>
          </a:bodyPr>
          <a:lstStyle/>
          <a:p>
            <a:r>
              <a:rPr lang="en-US" sz="2400" b="1" dirty="0" smtClean="0">
                <a:solidFill>
                  <a:srgbClr val="00CD01"/>
                </a:solidFill>
              </a:rPr>
              <a:t>&gt; 12% savings in world electricity consumption</a:t>
            </a:r>
            <a:endParaRPr lang="en-US" sz="2400" b="1" dirty="0">
              <a:solidFill>
                <a:srgbClr val="00CD01"/>
              </a:solidFill>
            </a:endParaRPr>
          </a:p>
        </p:txBody>
      </p:sp>
      <p:sp>
        <p:nvSpPr>
          <p:cNvPr id="10" name="Rectangle 9"/>
          <p:cNvSpPr/>
          <p:nvPr/>
        </p:nvSpPr>
        <p:spPr>
          <a:xfrm>
            <a:off x="0" y="6397081"/>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6430" y="6484940"/>
            <a:ext cx="972680" cy="3657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3513" y="6500798"/>
            <a:ext cx="796864" cy="36576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2242" y="6500798"/>
            <a:ext cx="709524" cy="36576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0441" y="6485680"/>
            <a:ext cx="852772" cy="36576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22478" y="6500798"/>
            <a:ext cx="914400" cy="36576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1931" y="6500798"/>
            <a:ext cx="480960" cy="36576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64721" y="6523690"/>
            <a:ext cx="726474" cy="303601"/>
          </a:xfrm>
          <a:prstGeom prst="rect">
            <a:avLst/>
          </a:prstGeom>
        </p:spPr>
      </p:pic>
      <p:sp>
        <p:nvSpPr>
          <p:cNvPr id="4" name="TextBox 3"/>
          <p:cNvSpPr txBox="1"/>
          <p:nvPr/>
        </p:nvSpPr>
        <p:spPr>
          <a:xfrm>
            <a:off x="312518" y="4284511"/>
            <a:ext cx="8713966" cy="118494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200" dirty="0" smtClean="0"/>
              <a:t>Looming end of Moore’s Law creating</a:t>
            </a:r>
            <a:r>
              <a:rPr lang="en-US" sz="2200" b="1" dirty="0" smtClean="0"/>
              <a:t> rapidly growing energy gap</a:t>
            </a:r>
          </a:p>
          <a:p>
            <a:pPr marL="285750" indent="-285750">
              <a:spcBef>
                <a:spcPts val="600"/>
              </a:spcBef>
              <a:buFont typeface="Arial" panose="020B0604020202020204" pitchFamily="34" charset="0"/>
              <a:buChar char="•"/>
            </a:pPr>
            <a:r>
              <a:rPr lang="en-US" sz="2200" dirty="0" smtClean="0"/>
              <a:t>Coordinated </a:t>
            </a:r>
            <a:r>
              <a:rPr lang="en-US" sz="2200" b="1" dirty="0" smtClean="0"/>
              <a:t>public-private partnership </a:t>
            </a:r>
            <a:r>
              <a:rPr lang="en-US" sz="2200" dirty="0" smtClean="0"/>
              <a:t>will drive breakthroughs by leveraging multiple DOE Office leadership and Lab capabilities</a:t>
            </a:r>
            <a:endParaRPr lang="en-US" sz="2200" dirty="0"/>
          </a:p>
        </p:txBody>
      </p:sp>
      <p:sp>
        <p:nvSpPr>
          <p:cNvPr id="22" name="TextBox 21"/>
          <p:cNvSpPr txBox="1"/>
          <p:nvPr/>
        </p:nvSpPr>
        <p:spPr>
          <a:xfrm>
            <a:off x="241359" y="5483965"/>
            <a:ext cx="8713966" cy="830997"/>
          </a:xfrm>
          <a:prstGeom prst="rect">
            <a:avLst/>
          </a:prstGeom>
          <a:noFill/>
        </p:spPr>
        <p:txBody>
          <a:bodyPr wrap="square" rtlCol="0">
            <a:spAutoFit/>
          </a:bodyPr>
          <a:lstStyle>
            <a:defPPr>
              <a:defRPr lang="en-US"/>
            </a:defPPr>
            <a:lvl1pPr>
              <a:defRPr sz="2400" b="1">
                <a:solidFill>
                  <a:srgbClr val="00CD01"/>
                </a:solidFill>
              </a:defRPr>
            </a:lvl1pPr>
          </a:lstStyle>
          <a:p>
            <a:pPr algn="ctr"/>
            <a:r>
              <a:rPr lang="en-US" dirty="0"/>
              <a:t>These breakthroughs will enable continued affordability of our information economy, </a:t>
            </a:r>
            <a:r>
              <a:rPr lang="en-US" dirty="0" smtClean="0"/>
              <a:t>and US economic competitiveness.</a:t>
            </a:r>
            <a:endParaRPr lang="en-US" dirty="0"/>
          </a:p>
        </p:txBody>
      </p:sp>
    </p:spTree>
    <p:extLst>
      <p:ext uri="{BB962C8B-B14F-4D97-AF65-F5344CB8AC3E}">
        <p14:creationId xmlns:p14="http://schemas.microsoft.com/office/powerpoint/2010/main" val="26275890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95162" y="5001880"/>
            <a:ext cx="2835480" cy="1631216"/>
          </a:xfrm>
          <a:prstGeom prst="rect">
            <a:avLst/>
          </a:prstGeom>
          <a:noFill/>
          <a:ln w="9525">
            <a:gradFill flip="none" rotWithShape="1">
              <a:gsLst>
                <a:gs pos="0">
                  <a:schemeClr val="tx2"/>
                </a:gs>
                <a:gs pos="100000">
                  <a:schemeClr val="tx2">
                    <a:alpha val="0"/>
                  </a:schemeClr>
                </a:gs>
              </a:gsLst>
              <a:lin ang="0" scaled="1"/>
              <a:tileRect/>
            </a:gra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defRPr/>
            </a:pPr>
            <a:r>
              <a:rPr lang="en-US" sz="2000" dirty="0" smtClean="0">
                <a:solidFill>
                  <a:schemeClr val="tx2"/>
                </a:solidFill>
                <a:latin typeface="+mn-lt"/>
              </a:rPr>
              <a:t>DOE brings unique capabilities and is uniquely positioned to coordinate, leverage, and build on existing efforts</a:t>
            </a:r>
          </a:p>
        </p:txBody>
      </p:sp>
      <p:sp>
        <p:nvSpPr>
          <p:cNvPr id="28" name="Slide Number Placeholder 4"/>
          <p:cNvSpPr>
            <a:spLocks noGrp="1"/>
          </p:cNvSpPr>
          <p:nvPr>
            <p:ph type="sldNum" sz="quarter" idx="10"/>
          </p:nvPr>
        </p:nvSpPr>
        <p:spPr bwMode="auto">
          <a:xfrm>
            <a:off x="0" y="6475413"/>
            <a:ext cx="1981200" cy="382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FDC77A30-A1C4-AA40-A84E-7415A8D127DB}" type="slidenum">
              <a:rPr lang="en-US" sz="800">
                <a:solidFill>
                  <a:srgbClr val="525B7E"/>
                </a:solidFill>
              </a:rPr>
              <a:pPr eaLnBrk="1" hangingPunct="1"/>
              <a:t>29</a:t>
            </a:fld>
            <a:endParaRPr lang="en-US" sz="800">
              <a:solidFill>
                <a:srgbClr val="525B7E"/>
              </a:solidFill>
            </a:endParaRPr>
          </a:p>
        </p:txBody>
      </p:sp>
      <p:sp>
        <p:nvSpPr>
          <p:cNvPr id="39" name="AutoShape 4" descr="Image result for NSF"/>
          <p:cNvSpPr>
            <a:spLocks noChangeAspect="1" noChangeArrowheads="1"/>
          </p:cNvSpPr>
          <p:nvPr/>
        </p:nvSpPr>
        <p:spPr bwMode="auto">
          <a:xfrm>
            <a:off x="155575" y="-601663"/>
            <a:ext cx="1257300" cy="1266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AutoShape 9" descr="Image result for NSF"/>
          <p:cNvSpPr>
            <a:spLocks noChangeAspect="1" noChangeArrowheads="1"/>
          </p:cNvSpPr>
          <p:nvPr/>
        </p:nvSpPr>
        <p:spPr bwMode="auto">
          <a:xfrm>
            <a:off x="307975" y="-449263"/>
            <a:ext cx="1257300" cy="1266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AutoShape 11" descr="Image result for NSF"/>
          <p:cNvSpPr>
            <a:spLocks noChangeAspect="1" noChangeArrowheads="1"/>
          </p:cNvSpPr>
          <p:nvPr/>
        </p:nvSpPr>
        <p:spPr bwMode="auto">
          <a:xfrm>
            <a:off x="460375" y="-296863"/>
            <a:ext cx="1257300" cy="1266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13" descr="Image result for NS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AutoShape 16" descr="Image result for NS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AutoShape 18" descr="Image result for NS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2"/>
          <p:cNvSpPr>
            <a:spLocks noChangeArrowheads="1"/>
          </p:cNvSpPr>
          <p:nvPr/>
        </p:nvSpPr>
        <p:spPr bwMode="auto">
          <a:xfrm>
            <a:off x="3015467" y="4866012"/>
            <a:ext cx="2760182" cy="1826141"/>
          </a:xfrm>
          <a:prstGeom prst="rect">
            <a:avLst/>
          </a:prstGeom>
          <a:solidFill>
            <a:schemeClr val="bg1"/>
          </a:solidFill>
          <a:ln>
            <a:noFill/>
          </a:ln>
          <a:extLst/>
        </p:spPr>
        <p:txBody>
          <a:bodyPr wrap="square">
            <a:spAutoFit/>
          </a:bodyPr>
          <a:lstStyle/>
          <a:p>
            <a:pPr algn="ctr">
              <a:lnSpc>
                <a:spcPct val="80000"/>
              </a:lnSpc>
              <a:spcBef>
                <a:spcPts val="0"/>
              </a:spcBef>
              <a:defRPr/>
            </a:pPr>
            <a:r>
              <a:rPr lang="en-US" sz="2000" dirty="0" smtClean="0">
                <a:solidFill>
                  <a:schemeClr val="accent2">
                    <a:lumMod val="75000"/>
                  </a:schemeClr>
                </a:solidFill>
              </a:rPr>
              <a:t>DOE’s NSCI “Lead Agency” and “Early Adopter” roles provide opportunity to accelerate arrival of post-Moore computing era by a decade or more.</a:t>
            </a:r>
            <a:endParaRPr lang="en-US" sz="2000" dirty="0">
              <a:solidFill>
                <a:schemeClr val="accent2">
                  <a:lumMod val="75000"/>
                </a:schemeClr>
              </a:solidFill>
            </a:endParaRPr>
          </a:p>
        </p:txBody>
      </p:sp>
      <p:sp>
        <p:nvSpPr>
          <p:cNvPr id="64" name="TextBox 1"/>
          <p:cNvSpPr txBox="1">
            <a:spLocks noChangeArrowheads="1"/>
          </p:cNvSpPr>
          <p:nvPr/>
        </p:nvSpPr>
        <p:spPr bwMode="auto">
          <a:xfrm>
            <a:off x="91499" y="3528133"/>
            <a:ext cx="2835480" cy="1323439"/>
          </a:xfrm>
          <a:prstGeom prst="rect">
            <a:avLst/>
          </a:prstGeom>
          <a:noFill/>
          <a:ln w="9525">
            <a:gradFill flip="none" rotWithShape="1">
              <a:gsLst>
                <a:gs pos="0">
                  <a:schemeClr val="tx2"/>
                </a:gs>
                <a:gs pos="100000">
                  <a:schemeClr val="tx2">
                    <a:alpha val="0"/>
                  </a:schemeClr>
                </a:gs>
              </a:gsLst>
              <a:lin ang="0" scaled="1"/>
              <a:tileRect/>
            </a:gra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defRPr/>
            </a:pPr>
            <a:r>
              <a:rPr lang="en-US" sz="2000" dirty="0" smtClean="0">
                <a:solidFill>
                  <a:schemeClr val="tx2"/>
                </a:solidFill>
                <a:latin typeface="+mn-lt"/>
              </a:rPr>
              <a:t>Post-Moore activity rapidly growing, but under-coordinated and under-informed</a:t>
            </a:r>
          </a:p>
        </p:txBody>
      </p:sp>
      <p:sp>
        <p:nvSpPr>
          <p:cNvPr id="65" name="Rounded Rectangle 64"/>
          <p:cNvSpPr/>
          <p:nvPr/>
        </p:nvSpPr>
        <p:spPr>
          <a:xfrm>
            <a:off x="5912014" y="4888292"/>
            <a:ext cx="3192257" cy="1778224"/>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t>DOE/National </a:t>
            </a:r>
            <a:r>
              <a:rPr lang="en-US" sz="2800" b="1" dirty="0" smtClean="0"/>
              <a:t>Labs</a:t>
            </a:r>
          </a:p>
          <a:p>
            <a:pPr marL="342900" indent="-342900">
              <a:buFont typeface="Arial"/>
              <a:buChar char="•"/>
            </a:pPr>
            <a:r>
              <a:rPr lang="en-US" b="1" dirty="0" smtClean="0"/>
              <a:t>Support</a:t>
            </a:r>
          </a:p>
          <a:p>
            <a:pPr marL="342900" indent="-342900">
              <a:buFont typeface="Arial"/>
              <a:buChar char="•"/>
            </a:pPr>
            <a:r>
              <a:rPr lang="en-US" b="1" dirty="0" smtClean="0"/>
              <a:t>Collaborate</a:t>
            </a:r>
          </a:p>
          <a:p>
            <a:pPr marL="342900" indent="-342900">
              <a:buFont typeface="Arial"/>
              <a:buChar char="•"/>
            </a:pPr>
            <a:r>
              <a:rPr lang="en-US" b="1" dirty="0" smtClean="0"/>
              <a:t>Partnerships</a:t>
            </a:r>
          </a:p>
          <a:p>
            <a:pPr marL="342900" indent="-342900">
              <a:buFont typeface="Arial"/>
              <a:buChar char="•"/>
            </a:pPr>
            <a:r>
              <a:rPr lang="en-US" b="1" dirty="0" smtClean="0"/>
              <a:t>Early Adoption</a:t>
            </a:r>
          </a:p>
        </p:txBody>
      </p:sp>
      <p:sp>
        <p:nvSpPr>
          <p:cNvPr id="67" name="Title 3"/>
          <p:cNvSpPr>
            <a:spLocks noGrp="1"/>
          </p:cNvSpPr>
          <p:nvPr>
            <p:ph type="title"/>
          </p:nvPr>
        </p:nvSpPr>
        <p:spPr>
          <a:xfrm>
            <a:off x="18296" y="0"/>
            <a:ext cx="8879494" cy="822491"/>
          </a:xfrm>
        </p:spPr>
        <p:txBody>
          <a:bodyPr vert="horz" lIns="91440" tIns="45720" rIns="91440" bIns="45720" rtlCol="0" anchor="ctr">
            <a:normAutofit/>
          </a:bodyPr>
          <a:lstStyle/>
          <a:p>
            <a:r>
              <a:rPr lang="en-US" b="1" dirty="0" smtClean="0"/>
              <a:t>Landscape &amp; Opportunity</a:t>
            </a:r>
            <a:endParaRPr lang="en-US" b="1" dirty="0"/>
          </a:p>
        </p:txBody>
      </p:sp>
      <p:pic>
        <p:nvPicPr>
          <p:cNvPr id="6" name="Picture 5" descr="Screen Shot 2016-04-05 at 5.01.2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152" y="850983"/>
            <a:ext cx="2824860" cy="2580106"/>
          </a:xfrm>
          <a:prstGeom prst="rect">
            <a:avLst/>
          </a:prstGeom>
        </p:spPr>
      </p:pic>
      <p:sp>
        <p:nvSpPr>
          <p:cNvPr id="3" name="Oval 2"/>
          <p:cNvSpPr/>
          <p:nvPr/>
        </p:nvSpPr>
        <p:spPr>
          <a:xfrm>
            <a:off x="4571895" y="2607790"/>
            <a:ext cx="3101382" cy="1840021"/>
          </a:xfrm>
          <a:prstGeom prst="ellipse">
            <a:avLst/>
          </a:prstGeom>
          <a:solidFill>
            <a:schemeClr val="accent4">
              <a:lumMod val="60000"/>
              <a:lumOff val="40000"/>
              <a:alpha val="51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lIns="0" tIns="0" rIns="0"/>
          <a:lstStyle/>
          <a:p>
            <a:pPr algn="ctr">
              <a:defRPr/>
            </a:pPr>
            <a:endParaRPr lang="en-US" b="1" dirty="0">
              <a:solidFill>
                <a:srgbClr val="464653"/>
              </a:solidFill>
            </a:endParaRPr>
          </a:p>
        </p:txBody>
      </p:sp>
      <p:sp>
        <p:nvSpPr>
          <p:cNvPr id="53" name="TextBox 52"/>
          <p:cNvSpPr txBox="1"/>
          <p:nvPr/>
        </p:nvSpPr>
        <p:spPr>
          <a:xfrm>
            <a:off x="6758758" y="1193115"/>
            <a:ext cx="1406134" cy="315439"/>
          </a:xfrm>
          <a:prstGeom prst="rect">
            <a:avLst/>
          </a:prstGeom>
          <a:noFill/>
        </p:spPr>
        <p:txBody>
          <a:bodyPr wrap="square">
            <a:spAutoFit/>
          </a:bodyPr>
          <a:lstStyle/>
          <a:p>
            <a:pPr algn="ctr">
              <a:defRPr/>
            </a:pPr>
            <a:r>
              <a:rPr lang="en-US" sz="1400" b="1" dirty="0" smtClean="0">
                <a:solidFill>
                  <a:srgbClr val="464653"/>
                </a:solidFill>
                <a:latin typeface="+mn-lt"/>
              </a:rPr>
              <a:t>Academia</a:t>
            </a:r>
            <a:endParaRPr lang="en-US" sz="1400" b="1" dirty="0">
              <a:solidFill>
                <a:srgbClr val="464653"/>
              </a:solidFill>
              <a:latin typeface="+mn-lt"/>
            </a:endParaRPr>
          </a:p>
        </p:txBody>
      </p:sp>
      <p:sp>
        <p:nvSpPr>
          <p:cNvPr id="4" name="Oval 3"/>
          <p:cNvSpPr/>
          <p:nvPr/>
        </p:nvSpPr>
        <p:spPr>
          <a:xfrm>
            <a:off x="5986319" y="1144890"/>
            <a:ext cx="3005955" cy="1840021"/>
          </a:xfrm>
          <a:prstGeom prst="ellipse">
            <a:avLst/>
          </a:prstGeom>
          <a:solidFill>
            <a:schemeClr val="accent2">
              <a:alpha val="51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lIns="0" tIns="0" rIns="0"/>
          <a:lstStyle/>
          <a:p>
            <a:pPr algn="ctr">
              <a:defRPr/>
            </a:pPr>
            <a:endParaRPr lang="en-US" b="1" dirty="0">
              <a:solidFill>
                <a:srgbClr val="464653"/>
              </a:solidFill>
            </a:endParaRPr>
          </a:p>
        </p:txBody>
      </p:sp>
      <p:sp>
        <p:nvSpPr>
          <p:cNvPr id="5" name="Oval 4"/>
          <p:cNvSpPr/>
          <p:nvPr/>
        </p:nvSpPr>
        <p:spPr>
          <a:xfrm>
            <a:off x="3200332" y="1144890"/>
            <a:ext cx="3005955" cy="1840021"/>
          </a:xfrm>
          <a:prstGeom prst="ellipse">
            <a:avLst/>
          </a:prstGeom>
          <a:solidFill>
            <a:schemeClr val="accent3">
              <a:alpha val="5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lIns="0" tIns="0" rIns="0"/>
          <a:lstStyle/>
          <a:p>
            <a:pPr algn="ctr">
              <a:defRPr/>
            </a:pPr>
            <a:endParaRPr lang="en-US" b="1" dirty="0">
              <a:solidFill>
                <a:schemeClr val="tx2"/>
              </a:solidFill>
            </a:endParaRPr>
          </a:p>
        </p:txBody>
      </p:sp>
      <p:sp>
        <p:nvSpPr>
          <p:cNvPr id="29" name="TextBox 28"/>
          <p:cNvSpPr txBox="1"/>
          <p:nvPr/>
        </p:nvSpPr>
        <p:spPr>
          <a:xfrm>
            <a:off x="4033098" y="1193115"/>
            <a:ext cx="1406135" cy="315439"/>
          </a:xfrm>
          <a:prstGeom prst="rect">
            <a:avLst/>
          </a:prstGeom>
          <a:noFill/>
        </p:spPr>
        <p:txBody>
          <a:bodyPr wrap="square">
            <a:spAutoFit/>
          </a:bodyPr>
          <a:lstStyle/>
          <a:p>
            <a:pPr algn="ctr">
              <a:defRPr/>
            </a:pPr>
            <a:r>
              <a:rPr lang="en-US" sz="1400" b="1" dirty="0" smtClean="0">
                <a:solidFill>
                  <a:srgbClr val="464653"/>
                </a:solidFill>
                <a:latin typeface="+mn-lt"/>
              </a:rPr>
              <a:t>Gov’t Agencies</a:t>
            </a:r>
            <a:endParaRPr lang="en-US" sz="1400" b="1" dirty="0">
              <a:solidFill>
                <a:srgbClr val="464653"/>
              </a:solidFill>
              <a:latin typeface="+mn-lt"/>
            </a:endParaRPr>
          </a:p>
        </p:txBody>
      </p:sp>
      <p:pic>
        <p:nvPicPr>
          <p:cNvPr id="49" name="Picture 4" descr="http://www.hlregulation.com/files/2016/02/NSF.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12258" y="2265209"/>
            <a:ext cx="647810" cy="66825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qph.is.quoracdn.net/main-thumb-t-1455542-200-jxjauoptsglpdowonyiwbzgymtnxnpnx.jpe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33069" y="2009001"/>
            <a:ext cx="575997" cy="59033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16545" y="2685770"/>
            <a:ext cx="579569" cy="49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p:cNvSpPr txBox="1"/>
          <p:nvPr/>
        </p:nvSpPr>
        <p:spPr>
          <a:xfrm>
            <a:off x="5458655" y="4151612"/>
            <a:ext cx="1406135" cy="315439"/>
          </a:xfrm>
          <a:prstGeom prst="rect">
            <a:avLst/>
          </a:prstGeom>
          <a:noFill/>
        </p:spPr>
        <p:txBody>
          <a:bodyPr wrap="square">
            <a:spAutoFit/>
          </a:bodyPr>
          <a:lstStyle/>
          <a:p>
            <a:pPr algn="ctr">
              <a:defRPr/>
            </a:pPr>
            <a:r>
              <a:rPr lang="en-US" sz="1400" b="1" dirty="0" smtClean="0">
                <a:solidFill>
                  <a:srgbClr val="464653"/>
                </a:solidFill>
                <a:latin typeface="+mn-lt"/>
              </a:rPr>
              <a:t>Industry</a:t>
            </a:r>
            <a:endParaRPr lang="en-US" sz="1400" b="1" dirty="0">
              <a:solidFill>
                <a:srgbClr val="464653"/>
              </a:solidFill>
              <a:latin typeface="+mn-lt"/>
            </a:endParaRPr>
          </a:p>
        </p:txBody>
      </p:sp>
      <p:pic>
        <p:nvPicPr>
          <p:cNvPr id="1046" name="Picture 2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93608" y="1549523"/>
            <a:ext cx="855400" cy="29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Picture 24" descr="https://pbs.twimg.com/profile_images/1163256540/New_Image_400x400.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09473" y="1533820"/>
            <a:ext cx="694929" cy="7122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www.enterprisetech.com/wp-content/uploads/2015/01/logo_intel.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17727" y="3093183"/>
            <a:ext cx="1057922" cy="54213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48927" y="3687443"/>
            <a:ext cx="1035149" cy="49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3" name="Picture 29" descr="http://cdn.slashgear.com/wp-content/uploads/2014/10/hp-logo-480x480.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972217" y="3181376"/>
            <a:ext cx="736599" cy="647218"/>
          </a:xfrm>
          <a:prstGeom prst="rect">
            <a:avLst/>
          </a:prstGeom>
          <a:noFill/>
          <a:extLst>
            <a:ext uri="{909E8E84-426E-40dd-AFC4-6F175D3DCCD1}">
              <a14:hiddenFill xmlns:a14="http://schemas.microsoft.com/office/drawing/2010/main">
                <a:solidFill>
                  <a:srgbClr val="FFFFFF"/>
                </a:solidFill>
              </a14:hiddenFill>
            </a:ext>
          </a:extLst>
        </p:spPr>
      </p:pic>
      <p:sp>
        <p:nvSpPr>
          <p:cNvPr id="61" name="Rounded Rectangle 60"/>
          <p:cNvSpPr/>
          <p:nvPr/>
        </p:nvSpPr>
        <p:spPr>
          <a:xfrm>
            <a:off x="3144291" y="974071"/>
            <a:ext cx="5889928" cy="3584575"/>
          </a:xfrm>
          <a:prstGeom prst="round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59051" y="1376535"/>
            <a:ext cx="571559" cy="57155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8782" y="1376535"/>
            <a:ext cx="439833" cy="571559"/>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51361" y="1546006"/>
            <a:ext cx="1064285" cy="424368"/>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768003" y="2071744"/>
            <a:ext cx="472786" cy="472786"/>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96114" y="2184208"/>
            <a:ext cx="590476" cy="501562"/>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164892" y="2045130"/>
            <a:ext cx="590475" cy="485502"/>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656221" y="3330560"/>
            <a:ext cx="1050479" cy="404434"/>
          </a:xfrm>
          <a:prstGeom prst="rect">
            <a:avLst/>
          </a:prstGeom>
        </p:spPr>
      </p:pic>
      <p:pic>
        <p:nvPicPr>
          <p:cNvPr id="14" name="Picture 1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164105" y="3856876"/>
            <a:ext cx="1189305" cy="328917"/>
          </a:xfrm>
          <a:prstGeom prst="rect">
            <a:avLst/>
          </a:prstGeom>
        </p:spPr>
      </p:pic>
      <p:pic>
        <p:nvPicPr>
          <p:cNvPr id="32" name="Picture 31" descr="DOE.pn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439231" y="2060757"/>
            <a:ext cx="1320715" cy="119197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089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30" y="1271360"/>
            <a:ext cx="8907248" cy="504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3936" y="6312288"/>
            <a:ext cx="7239000" cy="523220"/>
          </a:xfrm>
          <a:prstGeom prst="rect">
            <a:avLst/>
          </a:prstGeom>
        </p:spPr>
        <p:txBody>
          <a:bodyPr wrap="square">
            <a:spAutoFit/>
          </a:bodyPr>
          <a:lstStyle/>
          <a:p>
            <a:r>
              <a:rPr lang="en-US" sz="1400" dirty="0"/>
              <a:t>www.alliancetrustinvestments.com/sri-hub/posts/Energy-efficient-data-centres</a:t>
            </a:r>
          </a:p>
          <a:p>
            <a:r>
              <a:rPr lang="en-US" sz="1400" dirty="0" smtClean="0"/>
              <a:t>www.iea.org/publications/freepublications/publication/gigawatts2009.pdf</a:t>
            </a:r>
            <a:endParaRPr lang="en-US" sz="1400" dirty="0"/>
          </a:p>
        </p:txBody>
      </p:sp>
      <p:sp>
        <p:nvSpPr>
          <p:cNvPr id="15" name="Rectangle 14"/>
          <p:cNvSpPr/>
          <p:nvPr/>
        </p:nvSpPr>
        <p:spPr>
          <a:xfrm>
            <a:off x="63912" y="7726"/>
            <a:ext cx="8991600" cy="1292662"/>
          </a:xfrm>
          <a:prstGeom prst="rect">
            <a:avLst/>
          </a:prstGeom>
        </p:spPr>
        <p:txBody>
          <a:bodyPr wrap="square">
            <a:spAutoFit/>
          </a:bodyPr>
          <a:lstStyle/>
          <a:p>
            <a:pPr algn="ctr"/>
            <a:r>
              <a:rPr lang="en-US" sz="4400" b="1" dirty="0" smtClean="0"/>
              <a:t>The problem:</a:t>
            </a:r>
          </a:p>
          <a:p>
            <a:pPr algn="ctr"/>
            <a:r>
              <a:rPr lang="en-US" sz="3400" b="1" dirty="0" smtClean="0"/>
              <a:t>IT projected to challenge future electricity supply</a:t>
            </a:r>
            <a:endParaRPr lang="en-US" sz="3400" b="1" dirty="0"/>
          </a:p>
        </p:txBody>
      </p:sp>
      <p:sp>
        <p:nvSpPr>
          <p:cNvPr id="10" name="TextBox 9"/>
          <p:cNvSpPr txBox="1"/>
          <p:nvPr/>
        </p:nvSpPr>
        <p:spPr>
          <a:xfrm>
            <a:off x="7622832" y="1753598"/>
            <a:ext cx="1245397" cy="1323439"/>
          </a:xfrm>
          <a:prstGeom prst="rect">
            <a:avLst/>
          </a:prstGeom>
          <a:solidFill>
            <a:schemeClr val="accent1">
              <a:lumMod val="20000"/>
              <a:lumOff val="80000"/>
            </a:schemeClr>
          </a:solidFill>
        </p:spPr>
        <p:txBody>
          <a:bodyPr wrap="square" rtlCol="0">
            <a:spAutoFit/>
          </a:bodyPr>
          <a:lstStyle/>
          <a:p>
            <a:r>
              <a:rPr lang="en-US" sz="2000" b="1" dirty="0" smtClean="0"/>
              <a:t>~30% of projected world  supply</a:t>
            </a:r>
            <a:endParaRPr lang="en-US" sz="2000" b="1" dirty="0"/>
          </a:p>
        </p:txBody>
      </p:sp>
      <p:sp>
        <p:nvSpPr>
          <p:cNvPr id="4" name="Freeform 3"/>
          <p:cNvSpPr/>
          <p:nvPr/>
        </p:nvSpPr>
        <p:spPr>
          <a:xfrm>
            <a:off x="2104571" y="3251205"/>
            <a:ext cx="6008918" cy="1524185"/>
          </a:xfrm>
          <a:custGeom>
            <a:avLst/>
            <a:gdLst>
              <a:gd name="connsiteX0" fmla="*/ 0 w 6037943"/>
              <a:gd name="connsiteY0" fmla="*/ 1494971 h 1497764"/>
              <a:gd name="connsiteX1" fmla="*/ 348343 w 6037943"/>
              <a:gd name="connsiteY1" fmla="*/ 1494971 h 1497764"/>
              <a:gd name="connsiteX2" fmla="*/ 667657 w 6037943"/>
              <a:gd name="connsiteY2" fmla="*/ 1465942 h 1497764"/>
              <a:gd name="connsiteX3" fmla="*/ 1016000 w 6037943"/>
              <a:gd name="connsiteY3" fmla="*/ 1436914 h 1497764"/>
              <a:gd name="connsiteX4" fmla="*/ 1349828 w 6037943"/>
              <a:gd name="connsiteY4" fmla="*/ 1407885 h 1497764"/>
              <a:gd name="connsiteX5" fmla="*/ 1683657 w 6037943"/>
              <a:gd name="connsiteY5" fmla="*/ 1378857 h 1497764"/>
              <a:gd name="connsiteX6" fmla="*/ 2017485 w 6037943"/>
              <a:gd name="connsiteY6" fmla="*/ 1335314 h 1497764"/>
              <a:gd name="connsiteX7" fmla="*/ 2365828 w 6037943"/>
              <a:gd name="connsiteY7" fmla="*/ 1277257 h 1497764"/>
              <a:gd name="connsiteX8" fmla="*/ 2699657 w 6037943"/>
              <a:gd name="connsiteY8" fmla="*/ 1248228 h 1497764"/>
              <a:gd name="connsiteX9" fmla="*/ 3018971 w 6037943"/>
              <a:gd name="connsiteY9" fmla="*/ 1175657 h 1497764"/>
              <a:gd name="connsiteX10" fmla="*/ 3352800 w 6037943"/>
              <a:gd name="connsiteY10" fmla="*/ 1117600 h 1497764"/>
              <a:gd name="connsiteX11" fmla="*/ 3686628 w 6037943"/>
              <a:gd name="connsiteY11" fmla="*/ 1030514 h 1497764"/>
              <a:gd name="connsiteX12" fmla="*/ 4020457 w 6037943"/>
              <a:gd name="connsiteY12" fmla="*/ 943428 h 1497764"/>
              <a:gd name="connsiteX13" fmla="*/ 4339771 w 6037943"/>
              <a:gd name="connsiteY13" fmla="*/ 827314 h 1497764"/>
              <a:gd name="connsiteX14" fmla="*/ 4688114 w 6037943"/>
              <a:gd name="connsiteY14" fmla="*/ 711200 h 1497764"/>
              <a:gd name="connsiteX15" fmla="*/ 5007428 w 6037943"/>
              <a:gd name="connsiteY15" fmla="*/ 566057 h 1497764"/>
              <a:gd name="connsiteX16" fmla="*/ 5341257 w 6037943"/>
              <a:gd name="connsiteY16" fmla="*/ 406400 h 1497764"/>
              <a:gd name="connsiteX17" fmla="*/ 5689600 w 6037943"/>
              <a:gd name="connsiteY17" fmla="*/ 217714 h 1497764"/>
              <a:gd name="connsiteX18" fmla="*/ 6037943 w 6037943"/>
              <a:gd name="connsiteY18" fmla="*/ 0 h 1497764"/>
              <a:gd name="connsiteX0" fmla="*/ 0 w 6037943"/>
              <a:gd name="connsiteY0" fmla="*/ 1494971 h 1497764"/>
              <a:gd name="connsiteX1" fmla="*/ 348343 w 6037943"/>
              <a:gd name="connsiteY1" fmla="*/ 1494971 h 1497764"/>
              <a:gd name="connsiteX2" fmla="*/ 667657 w 6037943"/>
              <a:gd name="connsiteY2" fmla="*/ 1465942 h 1497764"/>
              <a:gd name="connsiteX3" fmla="*/ 1016000 w 6037943"/>
              <a:gd name="connsiteY3" fmla="*/ 1436914 h 1497764"/>
              <a:gd name="connsiteX4" fmla="*/ 1349828 w 6037943"/>
              <a:gd name="connsiteY4" fmla="*/ 1407885 h 1497764"/>
              <a:gd name="connsiteX5" fmla="*/ 1683657 w 6037943"/>
              <a:gd name="connsiteY5" fmla="*/ 1378857 h 1497764"/>
              <a:gd name="connsiteX6" fmla="*/ 2017485 w 6037943"/>
              <a:gd name="connsiteY6" fmla="*/ 1335314 h 1497764"/>
              <a:gd name="connsiteX7" fmla="*/ 2380342 w 6037943"/>
              <a:gd name="connsiteY7" fmla="*/ 1291771 h 1497764"/>
              <a:gd name="connsiteX8" fmla="*/ 2699657 w 6037943"/>
              <a:gd name="connsiteY8" fmla="*/ 1248228 h 1497764"/>
              <a:gd name="connsiteX9" fmla="*/ 3018971 w 6037943"/>
              <a:gd name="connsiteY9" fmla="*/ 1175657 h 1497764"/>
              <a:gd name="connsiteX10" fmla="*/ 3352800 w 6037943"/>
              <a:gd name="connsiteY10" fmla="*/ 1117600 h 1497764"/>
              <a:gd name="connsiteX11" fmla="*/ 3686628 w 6037943"/>
              <a:gd name="connsiteY11" fmla="*/ 1030514 h 1497764"/>
              <a:gd name="connsiteX12" fmla="*/ 4020457 w 6037943"/>
              <a:gd name="connsiteY12" fmla="*/ 943428 h 1497764"/>
              <a:gd name="connsiteX13" fmla="*/ 4339771 w 6037943"/>
              <a:gd name="connsiteY13" fmla="*/ 827314 h 1497764"/>
              <a:gd name="connsiteX14" fmla="*/ 4688114 w 6037943"/>
              <a:gd name="connsiteY14" fmla="*/ 711200 h 1497764"/>
              <a:gd name="connsiteX15" fmla="*/ 5007428 w 6037943"/>
              <a:gd name="connsiteY15" fmla="*/ 566057 h 1497764"/>
              <a:gd name="connsiteX16" fmla="*/ 5341257 w 6037943"/>
              <a:gd name="connsiteY16" fmla="*/ 406400 h 1497764"/>
              <a:gd name="connsiteX17" fmla="*/ 5689600 w 6037943"/>
              <a:gd name="connsiteY17" fmla="*/ 217714 h 1497764"/>
              <a:gd name="connsiteX18" fmla="*/ 6037943 w 6037943"/>
              <a:gd name="connsiteY18" fmla="*/ 0 h 1497764"/>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5086 w 6154058"/>
              <a:gd name="connsiteY9" fmla="*/ 1175657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5086 w 6154058"/>
              <a:gd name="connsiteY9" fmla="*/ 1219199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5086 w 6154058"/>
              <a:gd name="connsiteY9" fmla="*/ 1175656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65411 w 6154058"/>
              <a:gd name="connsiteY13" fmla="*/ 84636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1124 w 6154058"/>
              <a:gd name="connsiteY13" fmla="*/ 836839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1124 w 6154058"/>
              <a:gd name="connsiteY13" fmla="*/ 836839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1124 w 6154058"/>
              <a:gd name="connsiteY13" fmla="*/ 841602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54058" h="1524185">
                <a:moveTo>
                  <a:pt x="0" y="1523999"/>
                </a:moveTo>
                <a:cubicBezTo>
                  <a:pt x="118533" y="1526418"/>
                  <a:pt x="333829" y="1504647"/>
                  <a:pt x="464458" y="1494971"/>
                </a:cubicBezTo>
                <a:cubicBezTo>
                  <a:pt x="595087" y="1485295"/>
                  <a:pt x="783772" y="1465942"/>
                  <a:pt x="783772" y="1465942"/>
                </a:cubicBezTo>
                <a:lnTo>
                  <a:pt x="1132115" y="1436914"/>
                </a:lnTo>
                <a:lnTo>
                  <a:pt x="1465943" y="1407885"/>
                </a:lnTo>
                <a:cubicBezTo>
                  <a:pt x="1577219" y="1398209"/>
                  <a:pt x="1688496" y="1390952"/>
                  <a:pt x="1799772" y="1378857"/>
                </a:cubicBezTo>
                <a:cubicBezTo>
                  <a:pt x="1911048" y="1366762"/>
                  <a:pt x="2017486" y="1349828"/>
                  <a:pt x="2133600" y="1335314"/>
                </a:cubicBezTo>
                <a:lnTo>
                  <a:pt x="2496457" y="1291771"/>
                </a:lnTo>
                <a:cubicBezTo>
                  <a:pt x="2610152" y="1277257"/>
                  <a:pt x="2708540" y="1265993"/>
                  <a:pt x="2815772" y="1248228"/>
                </a:cubicBezTo>
                <a:cubicBezTo>
                  <a:pt x="2923004" y="1230463"/>
                  <a:pt x="3030991" y="1206952"/>
                  <a:pt x="3139848" y="1185181"/>
                </a:cubicBezTo>
                <a:lnTo>
                  <a:pt x="3468915" y="1117600"/>
                </a:lnTo>
                <a:cubicBezTo>
                  <a:pt x="3580191" y="1092616"/>
                  <a:pt x="3807506" y="1035277"/>
                  <a:pt x="3807506" y="1035277"/>
                </a:cubicBezTo>
                <a:cubicBezTo>
                  <a:pt x="3918782" y="1006248"/>
                  <a:pt x="4029302" y="975707"/>
                  <a:pt x="4136572" y="943428"/>
                </a:cubicBezTo>
                <a:cubicBezTo>
                  <a:pt x="4243842" y="911149"/>
                  <a:pt x="4339848" y="880307"/>
                  <a:pt x="4451124" y="841602"/>
                </a:cubicBezTo>
                <a:cubicBezTo>
                  <a:pt x="4562400" y="802897"/>
                  <a:pt x="4692159" y="757124"/>
                  <a:pt x="4804229" y="711200"/>
                </a:cubicBezTo>
                <a:cubicBezTo>
                  <a:pt x="4916299" y="665276"/>
                  <a:pt x="5014686" y="616857"/>
                  <a:pt x="5123543" y="566057"/>
                </a:cubicBezTo>
                <a:cubicBezTo>
                  <a:pt x="5232400" y="515257"/>
                  <a:pt x="5343677" y="464457"/>
                  <a:pt x="5457372" y="406400"/>
                </a:cubicBezTo>
                <a:cubicBezTo>
                  <a:pt x="5571067" y="348343"/>
                  <a:pt x="5689601" y="285447"/>
                  <a:pt x="5805715" y="217714"/>
                </a:cubicBezTo>
                <a:cubicBezTo>
                  <a:pt x="5921829" y="149981"/>
                  <a:pt x="6037943" y="74990"/>
                  <a:pt x="6154058" y="0"/>
                </a:cubicBez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104571" y="1724714"/>
            <a:ext cx="3730922" cy="461665"/>
          </a:xfrm>
          <a:prstGeom prst="rect">
            <a:avLst/>
          </a:prstGeom>
          <a:noFill/>
        </p:spPr>
        <p:txBody>
          <a:bodyPr wrap="none" rtlCol="0">
            <a:spAutoFit/>
          </a:bodyPr>
          <a:lstStyle/>
          <a:p>
            <a:r>
              <a:rPr lang="en-US" sz="2400" i="1" dirty="0" smtClean="0">
                <a:effectLst>
                  <a:outerShdw blurRad="50800" dist="38100" dir="2700000" algn="tl" rotWithShape="0">
                    <a:srgbClr val="000000">
                      <a:alpha val="43000"/>
                    </a:srgbClr>
                  </a:outerShdw>
                </a:effectLst>
              </a:rPr>
              <a:t>(1PW= </a:t>
            </a:r>
            <a:r>
              <a:rPr lang="en-US" sz="2400" i="1" dirty="0">
                <a:effectLst>
                  <a:outerShdw blurRad="50800" dist="38100" dir="2700000" algn="tl" rotWithShape="0">
                    <a:srgbClr val="000000">
                      <a:alpha val="43000"/>
                    </a:srgbClr>
                  </a:outerShdw>
                </a:effectLst>
              </a:rPr>
              <a:t>M</a:t>
            </a:r>
            <a:r>
              <a:rPr lang="en-US" sz="2400" i="1" dirty="0" smtClean="0">
                <a:effectLst>
                  <a:outerShdw blurRad="50800" dist="38100" dir="2700000" algn="tl" rotWithShape="0">
                    <a:srgbClr val="000000">
                      <a:alpha val="43000"/>
                    </a:srgbClr>
                  </a:outerShdw>
                </a:effectLst>
              </a:rPr>
              <a:t>illion </a:t>
            </a:r>
            <a:r>
              <a:rPr lang="en-US" sz="2400" i="1" dirty="0">
                <a:effectLst>
                  <a:outerShdw blurRad="50800" dist="38100" dir="2700000" algn="tl" rotWithShape="0">
                    <a:srgbClr val="000000">
                      <a:alpha val="43000"/>
                    </a:srgbClr>
                  </a:outerShdw>
                </a:effectLst>
              </a:rPr>
              <a:t>M</a:t>
            </a:r>
            <a:r>
              <a:rPr lang="en-US" sz="2400" i="1" dirty="0" smtClean="0">
                <a:effectLst>
                  <a:outerShdw blurRad="50800" dist="38100" dir="2700000" algn="tl" rotWithShape="0">
                    <a:srgbClr val="000000">
                      <a:alpha val="43000"/>
                    </a:srgbClr>
                  </a:outerShdw>
                </a:effectLst>
              </a:rPr>
              <a:t>illion kW’s)</a:t>
            </a:r>
            <a:endParaRPr lang="en-US" sz="2400" i="1"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144302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30" y="1271360"/>
            <a:ext cx="8907248" cy="504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430" y="1281227"/>
            <a:ext cx="8906256" cy="503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3936" y="6312288"/>
            <a:ext cx="7239000" cy="523220"/>
          </a:xfrm>
          <a:prstGeom prst="rect">
            <a:avLst/>
          </a:prstGeom>
        </p:spPr>
        <p:txBody>
          <a:bodyPr wrap="square">
            <a:spAutoFit/>
          </a:bodyPr>
          <a:lstStyle/>
          <a:p>
            <a:r>
              <a:rPr lang="en-US" sz="1400" dirty="0"/>
              <a:t>www.alliancetrustinvestments.com/sri-hub/posts/Energy-efficient-data-centres</a:t>
            </a:r>
          </a:p>
          <a:p>
            <a:r>
              <a:rPr lang="en-US" sz="1400" dirty="0" smtClean="0"/>
              <a:t>www.iea.org/publications/freepublications/publication/gigawatts2009.pdf</a:t>
            </a:r>
            <a:endParaRPr lang="en-US" sz="1400" dirty="0"/>
          </a:p>
        </p:txBody>
      </p:sp>
      <p:sp>
        <p:nvSpPr>
          <p:cNvPr id="15" name="Rectangle 14"/>
          <p:cNvSpPr/>
          <p:nvPr/>
        </p:nvSpPr>
        <p:spPr>
          <a:xfrm>
            <a:off x="63912" y="7726"/>
            <a:ext cx="8991600" cy="1292662"/>
          </a:xfrm>
          <a:prstGeom prst="rect">
            <a:avLst/>
          </a:prstGeom>
        </p:spPr>
        <p:txBody>
          <a:bodyPr wrap="square">
            <a:spAutoFit/>
          </a:bodyPr>
          <a:lstStyle/>
          <a:p>
            <a:pPr algn="ctr"/>
            <a:r>
              <a:rPr lang="en-US" sz="4400" b="1" dirty="0" smtClean="0"/>
              <a:t>The problem:</a:t>
            </a:r>
          </a:p>
          <a:p>
            <a:pPr algn="ctr"/>
            <a:r>
              <a:rPr lang="en-US" sz="3400" b="1" dirty="0" smtClean="0"/>
              <a:t>IT projected to challenge future electricity supply</a:t>
            </a:r>
            <a:endParaRPr lang="en-US" sz="3400" b="1" dirty="0"/>
          </a:p>
        </p:txBody>
      </p:sp>
      <p:sp>
        <p:nvSpPr>
          <p:cNvPr id="10" name="TextBox 9"/>
          <p:cNvSpPr txBox="1"/>
          <p:nvPr/>
        </p:nvSpPr>
        <p:spPr>
          <a:xfrm>
            <a:off x="6089307" y="1353548"/>
            <a:ext cx="1213629" cy="1323439"/>
          </a:xfrm>
          <a:prstGeom prst="rect">
            <a:avLst/>
          </a:prstGeom>
          <a:solidFill>
            <a:schemeClr val="accent1">
              <a:lumMod val="20000"/>
              <a:lumOff val="80000"/>
            </a:schemeClr>
          </a:solidFill>
        </p:spPr>
        <p:txBody>
          <a:bodyPr wrap="square" rtlCol="0">
            <a:spAutoFit/>
          </a:bodyPr>
          <a:lstStyle/>
          <a:p>
            <a:r>
              <a:rPr lang="en-US" sz="2000" b="1" dirty="0" smtClean="0"/>
              <a:t>~50% of projected world  supply</a:t>
            </a:r>
            <a:endParaRPr lang="en-US" sz="2000" b="1" dirty="0"/>
          </a:p>
        </p:txBody>
      </p:sp>
      <p:sp>
        <p:nvSpPr>
          <p:cNvPr id="2" name="Freeform 1"/>
          <p:cNvSpPr/>
          <p:nvPr/>
        </p:nvSpPr>
        <p:spPr>
          <a:xfrm>
            <a:off x="2100489" y="2015266"/>
            <a:ext cx="6010275" cy="2735896"/>
          </a:xfrm>
          <a:custGeom>
            <a:avLst/>
            <a:gdLst>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57475 w 6010275"/>
              <a:gd name="connsiteY8" fmla="*/ 2971800 h 3276600"/>
              <a:gd name="connsiteX9" fmla="*/ 3009900 w 6010275"/>
              <a:gd name="connsiteY9" fmla="*/ 2876550 h 3276600"/>
              <a:gd name="connsiteX10" fmla="*/ 3343275 w 6010275"/>
              <a:gd name="connsiteY10" fmla="*/ 274320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43275 w 6010275"/>
              <a:gd name="connsiteY10" fmla="*/ 274320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43275 w 6010275"/>
              <a:gd name="connsiteY10" fmla="*/ 275272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257550 w 6010275"/>
              <a:gd name="connsiteY10" fmla="*/ 280035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05175 w 6010275"/>
              <a:gd name="connsiteY10" fmla="*/ 277177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24225 w 6010275"/>
              <a:gd name="connsiteY10" fmla="*/ 277177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0275" h="3276600">
                <a:moveTo>
                  <a:pt x="0" y="3276600"/>
                </a:moveTo>
                <a:lnTo>
                  <a:pt x="352425" y="3257550"/>
                </a:lnTo>
                <a:lnTo>
                  <a:pt x="676275" y="3238500"/>
                </a:lnTo>
                <a:cubicBezTo>
                  <a:pt x="784225" y="3232150"/>
                  <a:pt x="889000" y="3228975"/>
                  <a:pt x="1000125" y="3219450"/>
                </a:cubicBezTo>
                <a:cubicBezTo>
                  <a:pt x="1111250" y="3209925"/>
                  <a:pt x="1233488" y="3192462"/>
                  <a:pt x="1343025" y="3181350"/>
                </a:cubicBezTo>
                <a:cubicBezTo>
                  <a:pt x="1452563" y="3170237"/>
                  <a:pt x="1544638" y="3165475"/>
                  <a:pt x="1657350" y="3152775"/>
                </a:cubicBezTo>
                <a:cubicBezTo>
                  <a:pt x="1770062" y="3140075"/>
                  <a:pt x="2019300" y="3105150"/>
                  <a:pt x="2019300" y="3105150"/>
                </a:cubicBezTo>
                <a:cubicBezTo>
                  <a:pt x="2133600" y="3089275"/>
                  <a:pt x="2235200" y="3078163"/>
                  <a:pt x="2343150" y="3057525"/>
                </a:cubicBezTo>
                <a:cubicBezTo>
                  <a:pt x="2451100" y="3036887"/>
                  <a:pt x="2667000" y="2981325"/>
                  <a:pt x="2667000" y="2981325"/>
                </a:cubicBezTo>
                <a:cubicBezTo>
                  <a:pt x="2778125" y="2951162"/>
                  <a:pt x="2900363" y="2911475"/>
                  <a:pt x="3009900" y="2876550"/>
                </a:cubicBezTo>
                <a:cubicBezTo>
                  <a:pt x="3119438" y="2841625"/>
                  <a:pt x="3225800" y="2806700"/>
                  <a:pt x="3324225" y="2771775"/>
                </a:cubicBezTo>
                <a:cubicBezTo>
                  <a:pt x="3436937" y="2727325"/>
                  <a:pt x="3571875" y="2667000"/>
                  <a:pt x="3686175" y="2609850"/>
                </a:cubicBezTo>
                <a:cubicBezTo>
                  <a:pt x="3800475" y="2552700"/>
                  <a:pt x="3900488" y="2497137"/>
                  <a:pt x="4010025" y="2428875"/>
                </a:cubicBezTo>
                <a:cubicBezTo>
                  <a:pt x="4119562" y="2360613"/>
                  <a:pt x="4232275" y="2284412"/>
                  <a:pt x="4343400" y="2200275"/>
                </a:cubicBezTo>
                <a:cubicBezTo>
                  <a:pt x="4454525" y="2116137"/>
                  <a:pt x="4565650" y="2025650"/>
                  <a:pt x="4676775" y="1924050"/>
                </a:cubicBezTo>
                <a:cubicBezTo>
                  <a:pt x="4787900" y="1822450"/>
                  <a:pt x="4899025" y="1717675"/>
                  <a:pt x="5010150" y="1590675"/>
                </a:cubicBezTo>
                <a:cubicBezTo>
                  <a:pt x="5121275" y="1463675"/>
                  <a:pt x="5233988" y="1320800"/>
                  <a:pt x="5343525" y="1162050"/>
                </a:cubicBezTo>
                <a:cubicBezTo>
                  <a:pt x="5453062" y="1003300"/>
                  <a:pt x="5556250" y="831850"/>
                  <a:pt x="5667375" y="638175"/>
                </a:cubicBezTo>
                <a:cubicBezTo>
                  <a:pt x="5778500" y="444500"/>
                  <a:pt x="6010275" y="0"/>
                  <a:pt x="6010275" y="0"/>
                </a:cubicBezTo>
                <a:lnTo>
                  <a:pt x="6010275" y="0"/>
                </a:ln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2100489" y="3251205"/>
            <a:ext cx="6013000" cy="1524185"/>
          </a:xfrm>
          <a:custGeom>
            <a:avLst/>
            <a:gdLst>
              <a:gd name="connsiteX0" fmla="*/ 0 w 6037943"/>
              <a:gd name="connsiteY0" fmla="*/ 1494971 h 1497764"/>
              <a:gd name="connsiteX1" fmla="*/ 348343 w 6037943"/>
              <a:gd name="connsiteY1" fmla="*/ 1494971 h 1497764"/>
              <a:gd name="connsiteX2" fmla="*/ 667657 w 6037943"/>
              <a:gd name="connsiteY2" fmla="*/ 1465942 h 1497764"/>
              <a:gd name="connsiteX3" fmla="*/ 1016000 w 6037943"/>
              <a:gd name="connsiteY3" fmla="*/ 1436914 h 1497764"/>
              <a:gd name="connsiteX4" fmla="*/ 1349828 w 6037943"/>
              <a:gd name="connsiteY4" fmla="*/ 1407885 h 1497764"/>
              <a:gd name="connsiteX5" fmla="*/ 1683657 w 6037943"/>
              <a:gd name="connsiteY5" fmla="*/ 1378857 h 1497764"/>
              <a:gd name="connsiteX6" fmla="*/ 2017485 w 6037943"/>
              <a:gd name="connsiteY6" fmla="*/ 1335314 h 1497764"/>
              <a:gd name="connsiteX7" fmla="*/ 2365828 w 6037943"/>
              <a:gd name="connsiteY7" fmla="*/ 1277257 h 1497764"/>
              <a:gd name="connsiteX8" fmla="*/ 2699657 w 6037943"/>
              <a:gd name="connsiteY8" fmla="*/ 1248228 h 1497764"/>
              <a:gd name="connsiteX9" fmla="*/ 3018971 w 6037943"/>
              <a:gd name="connsiteY9" fmla="*/ 1175657 h 1497764"/>
              <a:gd name="connsiteX10" fmla="*/ 3352800 w 6037943"/>
              <a:gd name="connsiteY10" fmla="*/ 1117600 h 1497764"/>
              <a:gd name="connsiteX11" fmla="*/ 3686628 w 6037943"/>
              <a:gd name="connsiteY11" fmla="*/ 1030514 h 1497764"/>
              <a:gd name="connsiteX12" fmla="*/ 4020457 w 6037943"/>
              <a:gd name="connsiteY12" fmla="*/ 943428 h 1497764"/>
              <a:gd name="connsiteX13" fmla="*/ 4339771 w 6037943"/>
              <a:gd name="connsiteY13" fmla="*/ 827314 h 1497764"/>
              <a:gd name="connsiteX14" fmla="*/ 4688114 w 6037943"/>
              <a:gd name="connsiteY14" fmla="*/ 711200 h 1497764"/>
              <a:gd name="connsiteX15" fmla="*/ 5007428 w 6037943"/>
              <a:gd name="connsiteY15" fmla="*/ 566057 h 1497764"/>
              <a:gd name="connsiteX16" fmla="*/ 5341257 w 6037943"/>
              <a:gd name="connsiteY16" fmla="*/ 406400 h 1497764"/>
              <a:gd name="connsiteX17" fmla="*/ 5689600 w 6037943"/>
              <a:gd name="connsiteY17" fmla="*/ 217714 h 1497764"/>
              <a:gd name="connsiteX18" fmla="*/ 6037943 w 6037943"/>
              <a:gd name="connsiteY18" fmla="*/ 0 h 1497764"/>
              <a:gd name="connsiteX0" fmla="*/ 0 w 6037943"/>
              <a:gd name="connsiteY0" fmla="*/ 1494971 h 1497764"/>
              <a:gd name="connsiteX1" fmla="*/ 348343 w 6037943"/>
              <a:gd name="connsiteY1" fmla="*/ 1494971 h 1497764"/>
              <a:gd name="connsiteX2" fmla="*/ 667657 w 6037943"/>
              <a:gd name="connsiteY2" fmla="*/ 1465942 h 1497764"/>
              <a:gd name="connsiteX3" fmla="*/ 1016000 w 6037943"/>
              <a:gd name="connsiteY3" fmla="*/ 1436914 h 1497764"/>
              <a:gd name="connsiteX4" fmla="*/ 1349828 w 6037943"/>
              <a:gd name="connsiteY4" fmla="*/ 1407885 h 1497764"/>
              <a:gd name="connsiteX5" fmla="*/ 1683657 w 6037943"/>
              <a:gd name="connsiteY5" fmla="*/ 1378857 h 1497764"/>
              <a:gd name="connsiteX6" fmla="*/ 2017485 w 6037943"/>
              <a:gd name="connsiteY6" fmla="*/ 1335314 h 1497764"/>
              <a:gd name="connsiteX7" fmla="*/ 2380342 w 6037943"/>
              <a:gd name="connsiteY7" fmla="*/ 1291771 h 1497764"/>
              <a:gd name="connsiteX8" fmla="*/ 2699657 w 6037943"/>
              <a:gd name="connsiteY8" fmla="*/ 1248228 h 1497764"/>
              <a:gd name="connsiteX9" fmla="*/ 3018971 w 6037943"/>
              <a:gd name="connsiteY9" fmla="*/ 1175657 h 1497764"/>
              <a:gd name="connsiteX10" fmla="*/ 3352800 w 6037943"/>
              <a:gd name="connsiteY10" fmla="*/ 1117600 h 1497764"/>
              <a:gd name="connsiteX11" fmla="*/ 3686628 w 6037943"/>
              <a:gd name="connsiteY11" fmla="*/ 1030514 h 1497764"/>
              <a:gd name="connsiteX12" fmla="*/ 4020457 w 6037943"/>
              <a:gd name="connsiteY12" fmla="*/ 943428 h 1497764"/>
              <a:gd name="connsiteX13" fmla="*/ 4339771 w 6037943"/>
              <a:gd name="connsiteY13" fmla="*/ 827314 h 1497764"/>
              <a:gd name="connsiteX14" fmla="*/ 4688114 w 6037943"/>
              <a:gd name="connsiteY14" fmla="*/ 711200 h 1497764"/>
              <a:gd name="connsiteX15" fmla="*/ 5007428 w 6037943"/>
              <a:gd name="connsiteY15" fmla="*/ 566057 h 1497764"/>
              <a:gd name="connsiteX16" fmla="*/ 5341257 w 6037943"/>
              <a:gd name="connsiteY16" fmla="*/ 406400 h 1497764"/>
              <a:gd name="connsiteX17" fmla="*/ 5689600 w 6037943"/>
              <a:gd name="connsiteY17" fmla="*/ 217714 h 1497764"/>
              <a:gd name="connsiteX18" fmla="*/ 6037943 w 6037943"/>
              <a:gd name="connsiteY18" fmla="*/ 0 h 1497764"/>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5086 w 6154058"/>
              <a:gd name="connsiteY9" fmla="*/ 1175657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5086 w 6154058"/>
              <a:gd name="connsiteY9" fmla="*/ 1219199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5086 w 6154058"/>
              <a:gd name="connsiteY9" fmla="*/ 1175656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2743 w 6154058"/>
              <a:gd name="connsiteY11" fmla="*/ 1030514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5886 w 6154058"/>
              <a:gd name="connsiteY13" fmla="*/ 82731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65411 w 6154058"/>
              <a:gd name="connsiteY13" fmla="*/ 846364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1124 w 6154058"/>
              <a:gd name="connsiteY13" fmla="*/ 836839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1124 w 6154058"/>
              <a:gd name="connsiteY13" fmla="*/ 836839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 name="connsiteX0" fmla="*/ 0 w 6154058"/>
              <a:gd name="connsiteY0" fmla="*/ 1523999 h 1524185"/>
              <a:gd name="connsiteX1" fmla="*/ 464458 w 6154058"/>
              <a:gd name="connsiteY1" fmla="*/ 1494971 h 1524185"/>
              <a:gd name="connsiteX2" fmla="*/ 783772 w 6154058"/>
              <a:gd name="connsiteY2" fmla="*/ 1465942 h 1524185"/>
              <a:gd name="connsiteX3" fmla="*/ 1132115 w 6154058"/>
              <a:gd name="connsiteY3" fmla="*/ 1436914 h 1524185"/>
              <a:gd name="connsiteX4" fmla="*/ 1465943 w 6154058"/>
              <a:gd name="connsiteY4" fmla="*/ 1407885 h 1524185"/>
              <a:gd name="connsiteX5" fmla="*/ 1799772 w 6154058"/>
              <a:gd name="connsiteY5" fmla="*/ 1378857 h 1524185"/>
              <a:gd name="connsiteX6" fmla="*/ 2133600 w 6154058"/>
              <a:gd name="connsiteY6" fmla="*/ 1335314 h 1524185"/>
              <a:gd name="connsiteX7" fmla="*/ 2496457 w 6154058"/>
              <a:gd name="connsiteY7" fmla="*/ 1291771 h 1524185"/>
              <a:gd name="connsiteX8" fmla="*/ 2815772 w 6154058"/>
              <a:gd name="connsiteY8" fmla="*/ 1248228 h 1524185"/>
              <a:gd name="connsiteX9" fmla="*/ 3139848 w 6154058"/>
              <a:gd name="connsiteY9" fmla="*/ 1185181 h 1524185"/>
              <a:gd name="connsiteX10" fmla="*/ 3468915 w 6154058"/>
              <a:gd name="connsiteY10" fmla="*/ 1117600 h 1524185"/>
              <a:gd name="connsiteX11" fmla="*/ 3807506 w 6154058"/>
              <a:gd name="connsiteY11" fmla="*/ 1035277 h 1524185"/>
              <a:gd name="connsiteX12" fmla="*/ 4136572 w 6154058"/>
              <a:gd name="connsiteY12" fmla="*/ 943428 h 1524185"/>
              <a:gd name="connsiteX13" fmla="*/ 4451124 w 6154058"/>
              <a:gd name="connsiteY13" fmla="*/ 841602 h 1524185"/>
              <a:gd name="connsiteX14" fmla="*/ 4804229 w 6154058"/>
              <a:gd name="connsiteY14" fmla="*/ 711200 h 1524185"/>
              <a:gd name="connsiteX15" fmla="*/ 5123543 w 6154058"/>
              <a:gd name="connsiteY15" fmla="*/ 566057 h 1524185"/>
              <a:gd name="connsiteX16" fmla="*/ 5457372 w 6154058"/>
              <a:gd name="connsiteY16" fmla="*/ 406400 h 1524185"/>
              <a:gd name="connsiteX17" fmla="*/ 5805715 w 6154058"/>
              <a:gd name="connsiteY17" fmla="*/ 217714 h 1524185"/>
              <a:gd name="connsiteX18" fmla="*/ 6154058 w 6154058"/>
              <a:gd name="connsiteY18" fmla="*/ 0 h 152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54058" h="1524185">
                <a:moveTo>
                  <a:pt x="0" y="1523999"/>
                </a:moveTo>
                <a:cubicBezTo>
                  <a:pt x="118533" y="1526418"/>
                  <a:pt x="333829" y="1504647"/>
                  <a:pt x="464458" y="1494971"/>
                </a:cubicBezTo>
                <a:cubicBezTo>
                  <a:pt x="595087" y="1485295"/>
                  <a:pt x="783772" y="1465942"/>
                  <a:pt x="783772" y="1465942"/>
                </a:cubicBezTo>
                <a:lnTo>
                  <a:pt x="1132115" y="1436914"/>
                </a:lnTo>
                <a:lnTo>
                  <a:pt x="1465943" y="1407885"/>
                </a:lnTo>
                <a:cubicBezTo>
                  <a:pt x="1577219" y="1398209"/>
                  <a:pt x="1688496" y="1390952"/>
                  <a:pt x="1799772" y="1378857"/>
                </a:cubicBezTo>
                <a:cubicBezTo>
                  <a:pt x="1911048" y="1366762"/>
                  <a:pt x="2017486" y="1349828"/>
                  <a:pt x="2133600" y="1335314"/>
                </a:cubicBezTo>
                <a:lnTo>
                  <a:pt x="2496457" y="1291771"/>
                </a:lnTo>
                <a:cubicBezTo>
                  <a:pt x="2610152" y="1277257"/>
                  <a:pt x="2708540" y="1265993"/>
                  <a:pt x="2815772" y="1248228"/>
                </a:cubicBezTo>
                <a:cubicBezTo>
                  <a:pt x="2923004" y="1230463"/>
                  <a:pt x="3030991" y="1206952"/>
                  <a:pt x="3139848" y="1185181"/>
                </a:cubicBezTo>
                <a:lnTo>
                  <a:pt x="3468915" y="1117600"/>
                </a:lnTo>
                <a:cubicBezTo>
                  <a:pt x="3580191" y="1092616"/>
                  <a:pt x="3807506" y="1035277"/>
                  <a:pt x="3807506" y="1035277"/>
                </a:cubicBezTo>
                <a:cubicBezTo>
                  <a:pt x="3918782" y="1006248"/>
                  <a:pt x="4029302" y="975707"/>
                  <a:pt x="4136572" y="943428"/>
                </a:cubicBezTo>
                <a:cubicBezTo>
                  <a:pt x="4243842" y="911149"/>
                  <a:pt x="4339848" y="880307"/>
                  <a:pt x="4451124" y="841602"/>
                </a:cubicBezTo>
                <a:cubicBezTo>
                  <a:pt x="4562400" y="802897"/>
                  <a:pt x="4692159" y="757124"/>
                  <a:pt x="4804229" y="711200"/>
                </a:cubicBezTo>
                <a:cubicBezTo>
                  <a:pt x="4916299" y="665276"/>
                  <a:pt x="5014686" y="616857"/>
                  <a:pt x="5123543" y="566057"/>
                </a:cubicBezTo>
                <a:cubicBezTo>
                  <a:pt x="5232400" y="515257"/>
                  <a:pt x="5343677" y="464457"/>
                  <a:pt x="5457372" y="406400"/>
                </a:cubicBezTo>
                <a:cubicBezTo>
                  <a:pt x="5571067" y="348343"/>
                  <a:pt x="5689601" y="285447"/>
                  <a:pt x="5805715" y="217714"/>
                </a:cubicBezTo>
                <a:cubicBezTo>
                  <a:pt x="5921829" y="149981"/>
                  <a:pt x="6037943" y="74990"/>
                  <a:pt x="6154058" y="0"/>
                </a:cubicBez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92367" y="1585254"/>
            <a:ext cx="2789286" cy="830997"/>
          </a:xfrm>
          <a:prstGeom prst="rect">
            <a:avLst/>
          </a:prstGeom>
          <a:noFill/>
        </p:spPr>
        <p:txBody>
          <a:bodyPr wrap="square" rtlCol="0">
            <a:spAutoFit/>
          </a:bodyPr>
          <a:lstStyle/>
          <a:p>
            <a:r>
              <a:rPr lang="en-US" sz="2400" b="1" dirty="0" smtClean="0">
                <a:solidFill>
                  <a:srgbClr val="C00000"/>
                </a:solidFill>
              </a:rPr>
              <a:t>Even worse if Moore’s Law ends!!!</a:t>
            </a:r>
            <a:endParaRPr lang="en-US" sz="2400" b="1" dirty="0">
              <a:solidFill>
                <a:srgbClr val="C00000"/>
              </a:solidFill>
            </a:endParaRPr>
          </a:p>
        </p:txBody>
      </p:sp>
    </p:spTree>
    <p:extLst>
      <p:ext uri="{BB962C8B-B14F-4D97-AF65-F5344CB8AC3E}">
        <p14:creationId xmlns:p14="http://schemas.microsoft.com/office/powerpoint/2010/main" val="3684296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xit" presetSubtype="0" fill="hold" grpId="0" nodeType="withEffect">
                                  <p:stCondLst>
                                    <p:cond delay="0"/>
                                  </p:stCondLst>
                                  <p:childTnLst>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fade">
                                      <p:cBhvr>
                                        <p:cTn id="19"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936" y="6312288"/>
            <a:ext cx="7239000" cy="523220"/>
          </a:xfrm>
          <a:prstGeom prst="rect">
            <a:avLst/>
          </a:prstGeom>
        </p:spPr>
        <p:txBody>
          <a:bodyPr wrap="square">
            <a:spAutoFit/>
          </a:bodyPr>
          <a:lstStyle/>
          <a:p>
            <a:r>
              <a:rPr lang="en-US" sz="1400" dirty="0" smtClean="0"/>
              <a:t>www.alliancetrustinvestments.com/sri-hub/posts/Energy-efficient-data-centres</a:t>
            </a:r>
            <a:endParaRPr lang="en-US" sz="1400" dirty="0"/>
          </a:p>
          <a:p>
            <a:r>
              <a:rPr lang="en-US" sz="1400" dirty="0" smtClean="0"/>
              <a:t>www.iea.org/publications/freepublications/publication/gigawatts2009.pdf</a:t>
            </a:r>
            <a:endParaRPr lang="en-US" sz="1400" dirty="0"/>
          </a:p>
        </p:txBody>
      </p:sp>
      <p:sp>
        <p:nvSpPr>
          <p:cNvPr id="15" name="Rectangle 14"/>
          <p:cNvSpPr/>
          <p:nvPr/>
        </p:nvSpPr>
        <p:spPr>
          <a:xfrm>
            <a:off x="63912" y="7726"/>
            <a:ext cx="8991600" cy="1292662"/>
          </a:xfrm>
          <a:prstGeom prst="rect">
            <a:avLst/>
          </a:prstGeom>
        </p:spPr>
        <p:txBody>
          <a:bodyPr wrap="square">
            <a:spAutoFit/>
          </a:bodyPr>
          <a:lstStyle/>
          <a:p>
            <a:pPr algn="ctr"/>
            <a:r>
              <a:rPr lang="en-US" sz="4400" b="1" dirty="0" smtClean="0"/>
              <a:t>The solution:</a:t>
            </a:r>
          </a:p>
          <a:p>
            <a:pPr algn="ctr"/>
            <a:r>
              <a:rPr lang="en-US" sz="3400" b="1" dirty="0" smtClean="0"/>
              <a:t>Double efficiency improvement rates </a:t>
            </a:r>
          </a:p>
        </p:txBody>
      </p:sp>
      <p:grpSp>
        <p:nvGrpSpPr>
          <p:cNvPr id="4" name="Group 3"/>
          <p:cNvGrpSpPr/>
          <p:nvPr/>
        </p:nvGrpSpPr>
        <p:grpSpPr>
          <a:xfrm>
            <a:off x="0" y="1281227"/>
            <a:ext cx="8728517" cy="5038344"/>
            <a:chOff x="-36430" y="1281227"/>
            <a:chExt cx="8764947" cy="5038344"/>
          </a:xfrm>
        </p:grpSpPr>
        <p:pic>
          <p:nvPicPr>
            <p:cNvPr id="16" name="Picture 7"/>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30" y="1281227"/>
              <a:ext cx="8764947" cy="503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16"/>
            <p:cNvSpPr/>
            <p:nvPr/>
          </p:nvSpPr>
          <p:spPr>
            <a:xfrm>
              <a:off x="2100489" y="2015266"/>
              <a:ext cx="6010275" cy="2735896"/>
            </a:xfrm>
            <a:custGeom>
              <a:avLst/>
              <a:gdLst>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57475 w 6010275"/>
                <a:gd name="connsiteY8" fmla="*/ 2971800 h 3276600"/>
                <a:gd name="connsiteX9" fmla="*/ 3009900 w 6010275"/>
                <a:gd name="connsiteY9" fmla="*/ 2876550 h 3276600"/>
                <a:gd name="connsiteX10" fmla="*/ 3343275 w 6010275"/>
                <a:gd name="connsiteY10" fmla="*/ 274320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43275 w 6010275"/>
                <a:gd name="connsiteY10" fmla="*/ 274320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43275 w 6010275"/>
                <a:gd name="connsiteY10" fmla="*/ 275272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257550 w 6010275"/>
                <a:gd name="connsiteY10" fmla="*/ 2800350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05175 w 6010275"/>
                <a:gd name="connsiteY10" fmla="*/ 277177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 name="connsiteX0" fmla="*/ 0 w 6010275"/>
                <a:gd name="connsiteY0" fmla="*/ 3276600 h 3276600"/>
                <a:gd name="connsiteX1" fmla="*/ 352425 w 6010275"/>
                <a:gd name="connsiteY1" fmla="*/ 3257550 h 3276600"/>
                <a:gd name="connsiteX2" fmla="*/ 676275 w 6010275"/>
                <a:gd name="connsiteY2" fmla="*/ 3238500 h 3276600"/>
                <a:gd name="connsiteX3" fmla="*/ 1000125 w 6010275"/>
                <a:gd name="connsiteY3" fmla="*/ 3219450 h 3276600"/>
                <a:gd name="connsiteX4" fmla="*/ 1343025 w 6010275"/>
                <a:gd name="connsiteY4" fmla="*/ 3181350 h 3276600"/>
                <a:gd name="connsiteX5" fmla="*/ 1657350 w 6010275"/>
                <a:gd name="connsiteY5" fmla="*/ 3152775 h 3276600"/>
                <a:gd name="connsiteX6" fmla="*/ 2019300 w 6010275"/>
                <a:gd name="connsiteY6" fmla="*/ 3105150 h 3276600"/>
                <a:gd name="connsiteX7" fmla="*/ 2343150 w 6010275"/>
                <a:gd name="connsiteY7" fmla="*/ 3057525 h 3276600"/>
                <a:gd name="connsiteX8" fmla="*/ 2667000 w 6010275"/>
                <a:gd name="connsiteY8" fmla="*/ 2981325 h 3276600"/>
                <a:gd name="connsiteX9" fmla="*/ 3009900 w 6010275"/>
                <a:gd name="connsiteY9" fmla="*/ 2876550 h 3276600"/>
                <a:gd name="connsiteX10" fmla="*/ 3324225 w 6010275"/>
                <a:gd name="connsiteY10" fmla="*/ 2771775 h 3276600"/>
                <a:gd name="connsiteX11" fmla="*/ 3686175 w 6010275"/>
                <a:gd name="connsiteY11" fmla="*/ 2609850 h 3276600"/>
                <a:gd name="connsiteX12" fmla="*/ 4010025 w 6010275"/>
                <a:gd name="connsiteY12" fmla="*/ 2428875 h 3276600"/>
                <a:gd name="connsiteX13" fmla="*/ 4343400 w 6010275"/>
                <a:gd name="connsiteY13" fmla="*/ 2200275 h 3276600"/>
                <a:gd name="connsiteX14" fmla="*/ 4676775 w 6010275"/>
                <a:gd name="connsiteY14" fmla="*/ 1924050 h 3276600"/>
                <a:gd name="connsiteX15" fmla="*/ 5010150 w 6010275"/>
                <a:gd name="connsiteY15" fmla="*/ 1590675 h 3276600"/>
                <a:gd name="connsiteX16" fmla="*/ 5343525 w 6010275"/>
                <a:gd name="connsiteY16" fmla="*/ 1162050 h 3276600"/>
                <a:gd name="connsiteX17" fmla="*/ 5667375 w 6010275"/>
                <a:gd name="connsiteY17" fmla="*/ 638175 h 3276600"/>
                <a:gd name="connsiteX18" fmla="*/ 6010275 w 6010275"/>
                <a:gd name="connsiteY18" fmla="*/ 0 h 3276600"/>
                <a:gd name="connsiteX19" fmla="*/ 6010275 w 6010275"/>
                <a:gd name="connsiteY19" fmla="*/ 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0275" h="3276600">
                  <a:moveTo>
                    <a:pt x="0" y="3276600"/>
                  </a:moveTo>
                  <a:lnTo>
                    <a:pt x="352425" y="3257550"/>
                  </a:lnTo>
                  <a:lnTo>
                    <a:pt x="676275" y="3238500"/>
                  </a:lnTo>
                  <a:cubicBezTo>
                    <a:pt x="784225" y="3232150"/>
                    <a:pt x="889000" y="3228975"/>
                    <a:pt x="1000125" y="3219450"/>
                  </a:cubicBezTo>
                  <a:cubicBezTo>
                    <a:pt x="1111250" y="3209925"/>
                    <a:pt x="1233488" y="3192462"/>
                    <a:pt x="1343025" y="3181350"/>
                  </a:cubicBezTo>
                  <a:cubicBezTo>
                    <a:pt x="1452563" y="3170237"/>
                    <a:pt x="1544638" y="3165475"/>
                    <a:pt x="1657350" y="3152775"/>
                  </a:cubicBezTo>
                  <a:cubicBezTo>
                    <a:pt x="1770062" y="3140075"/>
                    <a:pt x="2019300" y="3105150"/>
                    <a:pt x="2019300" y="3105150"/>
                  </a:cubicBezTo>
                  <a:cubicBezTo>
                    <a:pt x="2133600" y="3089275"/>
                    <a:pt x="2235200" y="3078163"/>
                    <a:pt x="2343150" y="3057525"/>
                  </a:cubicBezTo>
                  <a:cubicBezTo>
                    <a:pt x="2451100" y="3036887"/>
                    <a:pt x="2667000" y="2981325"/>
                    <a:pt x="2667000" y="2981325"/>
                  </a:cubicBezTo>
                  <a:cubicBezTo>
                    <a:pt x="2778125" y="2951162"/>
                    <a:pt x="2900363" y="2911475"/>
                    <a:pt x="3009900" y="2876550"/>
                  </a:cubicBezTo>
                  <a:cubicBezTo>
                    <a:pt x="3119438" y="2841625"/>
                    <a:pt x="3225800" y="2806700"/>
                    <a:pt x="3324225" y="2771775"/>
                  </a:cubicBezTo>
                  <a:cubicBezTo>
                    <a:pt x="3436937" y="2727325"/>
                    <a:pt x="3571875" y="2667000"/>
                    <a:pt x="3686175" y="2609850"/>
                  </a:cubicBezTo>
                  <a:cubicBezTo>
                    <a:pt x="3800475" y="2552700"/>
                    <a:pt x="3900488" y="2497137"/>
                    <a:pt x="4010025" y="2428875"/>
                  </a:cubicBezTo>
                  <a:cubicBezTo>
                    <a:pt x="4119562" y="2360613"/>
                    <a:pt x="4232275" y="2284412"/>
                    <a:pt x="4343400" y="2200275"/>
                  </a:cubicBezTo>
                  <a:cubicBezTo>
                    <a:pt x="4454525" y="2116137"/>
                    <a:pt x="4565650" y="2025650"/>
                    <a:pt x="4676775" y="1924050"/>
                  </a:cubicBezTo>
                  <a:cubicBezTo>
                    <a:pt x="4787900" y="1822450"/>
                    <a:pt x="4899025" y="1717675"/>
                    <a:pt x="5010150" y="1590675"/>
                  </a:cubicBezTo>
                  <a:cubicBezTo>
                    <a:pt x="5121275" y="1463675"/>
                    <a:pt x="5233988" y="1320800"/>
                    <a:pt x="5343525" y="1162050"/>
                  </a:cubicBezTo>
                  <a:cubicBezTo>
                    <a:pt x="5453062" y="1003300"/>
                    <a:pt x="5556250" y="831850"/>
                    <a:pt x="5667375" y="638175"/>
                  </a:cubicBezTo>
                  <a:cubicBezTo>
                    <a:pt x="5778500" y="444500"/>
                    <a:pt x="6010275" y="0"/>
                    <a:pt x="6010275" y="0"/>
                  </a:cubicBezTo>
                  <a:lnTo>
                    <a:pt x="6010275" y="0"/>
                  </a:lnTo>
                </a:path>
              </a:pathLst>
            </a:custGeom>
            <a:noFill/>
            <a:ln w="136525" cap="rnd">
              <a:solidFill>
                <a:srgbClr val="C00000"/>
              </a:solidFill>
              <a:tailEnd type="triangle" w="med" len="med"/>
            </a:ln>
            <a:effectLst>
              <a:glow rad="635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2087520" y="4010935"/>
              <a:ext cx="6000750" cy="755650"/>
            </a:xfrm>
            <a:custGeom>
              <a:avLst/>
              <a:gdLst>
                <a:gd name="connsiteX0" fmla="*/ 0 w 6000750"/>
                <a:gd name="connsiteY0" fmla="*/ 755650 h 755650"/>
                <a:gd name="connsiteX1" fmla="*/ 342900 w 6000750"/>
                <a:gd name="connsiteY1" fmla="*/ 736600 h 755650"/>
                <a:gd name="connsiteX2" fmla="*/ 673100 w 6000750"/>
                <a:gd name="connsiteY2" fmla="*/ 717550 h 755650"/>
                <a:gd name="connsiteX3" fmla="*/ 1009650 w 6000750"/>
                <a:gd name="connsiteY3" fmla="*/ 692150 h 755650"/>
                <a:gd name="connsiteX4" fmla="*/ 1339850 w 6000750"/>
                <a:gd name="connsiteY4" fmla="*/ 660400 h 755650"/>
                <a:gd name="connsiteX5" fmla="*/ 1676400 w 6000750"/>
                <a:gd name="connsiteY5" fmla="*/ 622300 h 755650"/>
                <a:gd name="connsiteX6" fmla="*/ 2000250 w 6000750"/>
                <a:gd name="connsiteY6" fmla="*/ 584200 h 755650"/>
                <a:gd name="connsiteX7" fmla="*/ 2330450 w 6000750"/>
                <a:gd name="connsiteY7" fmla="*/ 539750 h 755650"/>
                <a:gd name="connsiteX8" fmla="*/ 2679700 w 6000750"/>
                <a:gd name="connsiteY8" fmla="*/ 482600 h 755650"/>
                <a:gd name="connsiteX9" fmla="*/ 3003550 w 6000750"/>
                <a:gd name="connsiteY9" fmla="*/ 425450 h 755650"/>
                <a:gd name="connsiteX10" fmla="*/ 3333750 w 6000750"/>
                <a:gd name="connsiteY10" fmla="*/ 387350 h 755650"/>
                <a:gd name="connsiteX11" fmla="*/ 3670300 w 6000750"/>
                <a:gd name="connsiteY11" fmla="*/ 349250 h 755650"/>
                <a:gd name="connsiteX12" fmla="*/ 4000500 w 6000750"/>
                <a:gd name="connsiteY12" fmla="*/ 311150 h 755650"/>
                <a:gd name="connsiteX13" fmla="*/ 4337050 w 6000750"/>
                <a:gd name="connsiteY13" fmla="*/ 266700 h 755650"/>
                <a:gd name="connsiteX14" fmla="*/ 4667250 w 6000750"/>
                <a:gd name="connsiteY14" fmla="*/ 222250 h 755650"/>
                <a:gd name="connsiteX15" fmla="*/ 4997450 w 6000750"/>
                <a:gd name="connsiteY15" fmla="*/ 171450 h 755650"/>
                <a:gd name="connsiteX16" fmla="*/ 5334000 w 6000750"/>
                <a:gd name="connsiteY16" fmla="*/ 120650 h 755650"/>
                <a:gd name="connsiteX17" fmla="*/ 5657850 w 6000750"/>
                <a:gd name="connsiteY17" fmla="*/ 63500 h 755650"/>
                <a:gd name="connsiteX18" fmla="*/ 6000750 w 6000750"/>
                <a:gd name="connsiteY18" fmla="*/ 0 h 755650"/>
                <a:gd name="connsiteX19" fmla="*/ 6000750 w 6000750"/>
                <a:gd name="connsiteY19" fmla="*/ 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00750" h="755650">
                  <a:moveTo>
                    <a:pt x="0" y="755650"/>
                  </a:moveTo>
                  <a:lnTo>
                    <a:pt x="342900" y="736600"/>
                  </a:lnTo>
                  <a:lnTo>
                    <a:pt x="673100" y="717550"/>
                  </a:lnTo>
                  <a:lnTo>
                    <a:pt x="1009650" y="692150"/>
                  </a:lnTo>
                  <a:cubicBezTo>
                    <a:pt x="1120775" y="682625"/>
                    <a:pt x="1339850" y="660400"/>
                    <a:pt x="1339850" y="660400"/>
                  </a:cubicBezTo>
                  <a:lnTo>
                    <a:pt x="1676400" y="622300"/>
                  </a:lnTo>
                  <a:lnTo>
                    <a:pt x="2000250" y="584200"/>
                  </a:lnTo>
                  <a:lnTo>
                    <a:pt x="2330450" y="539750"/>
                  </a:lnTo>
                  <a:cubicBezTo>
                    <a:pt x="2443692" y="522817"/>
                    <a:pt x="2679700" y="482600"/>
                    <a:pt x="2679700" y="482600"/>
                  </a:cubicBezTo>
                  <a:cubicBezTo>
                    <a:pt x="2791883" y="463550"/>
                    <a:pt x="2894542" y="441325"/>
                    <a:pt x="3003550" y="425450"/>
                  </a:cubicBezTo>
                  <a:cubicBezTo>
                    <a:pt x="3112558" y="409575"/>
                    <a:pt x="3333750" y="387350"/>
                    <a:pt x="3333750" y="387350"/>
                  </a:cubicBezTo>
                  <a:lnTo>
                    <a:pt x="3670300" y="349250"/>
                  </a:lnTo>
                  <a:lnTo>
                    <a:pt x="4000500" y="311150"/>
                  </a:lnTo>
                  <a:lnTo>
                    <a:pt x="4337050" y="266700"/>
                  </a:lnTo>
                  <a:lnTo>
                    <a:pt x="4667250" y="222250"/>
                  </a:lnTo>
                  <a:lnTo>
                    <a:pt x="4997450" y="171450"/>
                  </a:lnTo>
                  <a:lnTo>
                    <a:pt x="5334000" y="120650"/>
                  </a:lnTo>
                  <a:cubicBezTo>
                    <a:pt x="5444066" y="102658"/>
                    <a:pt x="5657850" y="63500"/>
                    <a:pt x="5657850" y="63500"/>
                  </a:cubicBezTo>
                  <a:lnTo>
                    <a:pt x="6000750" y="0"/>
                  </a:lnTo>
                  <a:lnTo>
                    <a:pt x="6000750" y="0"/>
                  </a:lnTo>
                </a:path>
              </a:pathLst>
            </a:custGeom>
            <a:noFill/>
            <a:ln w="136525" cap="rnd">
              <a:solidFill>
                <a:srgbClr val="00CD01"/>
              </a:solidFill>
              <a:tailEnd type="triangle" w="med" len="med"/>
            </a:ln>
            <a:effectLst>
              <a:glow rad="63500">
                <a:srgbClr val="00CD01">
                  <a:alpha val="40000"/>
                </a:srgbClr>
              </a:glow>
            </a:effectLst>
            <a:scene3d>
              <a:camera prst="orthographicFront"/>
              <a:lightRig rig="threePt" dir="t"/>
            </a:scene3d>
            <a:sp3d contourW="12700">
              <a:bevelT/>
              <a:contourClr>
                <a:srgbClr val="00CD0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8096845" y="3445043"/>
            <a:ext cx="1167626" cy="1015663"/>
          </a:xfrm>
          <a:prstGeom prst="rect">
            <a:avLst/>
          </a:prstGeom>
        </p:spPr>
        <p:txBody>
          <a:bodyPr wrap="square">
            <a:spAutoFit/>
          </a:bodyPr>
          <a:lstStyle/>
          <a:p>
            <a:pPr algn="ctr"/>
            <a:r>
              <a:rPr lang="en-US" sz="2000" b="1" i="1" dirty="0">
                <a:effectLst>
                  <a:outerShdw blurRad="50800" dist="38100" dir="2700000" algn="tl" rotWithShape="0">
                    <a:prstClr val="black">
                      <a:alpha val="40000"/>
                    </a:prstClr>
                  </a:outerShdw>
                </a:effectLst>
              </a:rPr>
              <a:t>A New Moore’s Law</a:t>
            </a:r>
          </a:p>
        </p:txBody>
      </p:sp>
    </p:spTree>
    <p:extLst>
      <p:ext uri="{BB962C8B-B14F-4D97-AF65-F5344CB8AC3E}">
        <p14:creationId xmlns:p14="http://schemas.microsoft.com/office/powerpoint/2010/main" val="24205635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13" y="3242394"/>
            <a:ext cx="8634070" cy="1497264"/>
          </a:xfrm>
          <a:solidFill>
            <a:srgbClr val="CCFFCC"/>
          </a:solidFill>
        </p:spPr>
        <p:txBody>
          <a:bodyPr>
            <a:noAutofit/>
          </a:bodyPr>
          <a:lstStyle/>
          <a:p>
            <a:r>
              <a:rPr lang="en-US" sz="2000" b="1" dirty="0"/>
              <a:t>E</a:t>
            </a:r>
            <a:r>
              <a:rPr lang="en-US" sz="2000" b="1" dirty="0" smtClean="0"/>
              <a:t>nergy efficiency by </a:t>
            </a:r>
            <a:r>
              <a:rPr lang="en-US" sz="2000" b="1" dirty="0"/>
              <a:t>Industry </a:t>
            </a:r>
            <a:r>
              <a:rPr lang="en-US" sz="2000" b="1" dirty="0" smtClean="0"/>
              <a:t>often needs gov’t leadership &amp; “</a:t>
            </a:r>
            <a:r>
              <a:rPr lang="en-US" sz="2000" b="1" dirty="0"/>
              <a:t>motivation</a:t>
            </a:r>
            <a:r>
              <a:rPr lang="en-US" sz="2000" b="1" dirty="0" smtClean="0"/>
              <a:t>”</a:t>
            </a:r>
            <a:r>
              <a:rPr lang="en-US" sz="2000" b="1" dirty="0"/>
              <a:t/>
            </a:r>
            <a:br>
              <a:rPr lang="en-US" sz="2000" b="1" dirty="0"/>
            </a:br>
            <a:r>
              <a:rPr lang="en-US" sz="2000" b="1" dirty="0" smtClean="0">
                <a:sym typeface="Wingdings"/>
              </a:rPr>
              <a:t> </a:t>
            </a:r>
            <a:r>
              <a:rPr lang="en-US" sz="2000" b="1" dirty="0" smtClean="0"/>
              <a:t>small </a:t>
            </a:r>
            <a:r>
              <a:rPr lang="en-US" sz="2000" b="1" dirty="0"/>
              <a:t>improvements </a:t>
            </a:r>
            <a:r>
              <a:rPr lang="en-US" sz="2000" b="1" dirty="0" smtClean="0"/>
              <a:t>will have </a:t>
            </a:r>
            <a:r>
              <a:rPr lang="en-US" sz="2000" b="1" dirty="0"/>
              <a:t>huge </a:t>
            </a:r>
            <a:r>
              <a:rPr lang="en-US" sz="2000" b="1" dirty="0" smtClean="0"/>
              <a:t>impact: high volumes of electronics</a:t>
            </a:r>
            <a:br>
              <a:rPr lang="en-US" sz="2000" b="1" dirty="0" smtClean="0"/>
            </a:br>
            <a:r>
              <a:rPr lang="en-US" sz="2000" b="1" dirty="0"/>
              <a:t/>
            </a:r>
            <a:br>
              <a:rPr lang="en-US" sz="2000" b="1" dirty="0"/>
            </a:br>
            <a:r>
              <a:rPr lang="en-US" sz="2000" b="1" dirty="0" smtClean="0"/>
              <a:t>Silicon history</a:t>
            </a:r>
            <a:r>
              <a:rPr lang="en-US" sz="2000" b="1" dirty="0"/>
              <a:t>: </a:t>
            </a:r>
            <a:r>
              <a:rPr lang="en-US" sz="2000" b="1" dirty="0" smtClean="0"/>
              <a:t>scaling tech for 1M transistor “System on Chip</a:t>
            </a:r>
            <a:r>
              <a:rPr lang="en-US" sz="2000" b="1" i="1" u="sng" dirty="0" smtClean="0"/>
              <a:t>” </a:t>
            </a:r>
            <a:r>
              <a:rPr lang="en-US" sz="2000" b="1" i="1" u="sng" dirty="0" smtClean="0">
                <a:sym typeface="Wingdings"/>
              </a:rPr>
              <a:t>took 4 </a:t>
            </a:r>
            <a:r>
              <a:rPr lang="en-US" sz="2000" b="1" i="1" u="sng" dirty="0" smtClean="0"/>
              <a:t>decades!</a:t>
            </a:r>
            <a:r>
              <a:rPr lang="en-US" sz="2000" b="1" i="1" u="sng" dirty="0" smtClean="0">
                <a:sym typeface="Wingdings"/>
              </a:rPr>
              <a:t> </a:t>
            </a:r>
            <a:endParaRPr lang="en-US" sz="2000" b="1" i="1" u="sng" dirty="0"/>
          </a:p>
        </p:txBody>
      </p:sp>
      <p:grpSp>
        <p:nvGrpSpPr>
          <p:cNvPr id="5" name="Group 4"/>
          <p:cNvGrpSpPr/>
          <p:nvPr/>
        </p:nvGrpSpPr>
        <p:grpSpPr>
          <a:xfrm>
            <a:off x="365731" y="4829941"/>
            <a:ext cx="8378053" cy="2047014"/>
            <a:chOff x="11142" y="4643510"/>
            <a:chExt cx="9144000" cy="2234158"/>
          </a:xfrm>
        </p:grpSpPr>
        <p:pic>
          <p:nvPicPr>
            <p:cNvPr id="3" name="Picture 2"/>
            <p:cNvPicPr>
              <a:picLocks noChangeAspect="1"/>
            </p:cNvPicPr>
            <p:nvPr/>
          </p:nvPicPr>
          <p:blipFill>
            <a:blip r:embed="rId3"/>
            <a:stretch>
              <a:fillRect/>
            </a:stretch>
          </p:blipFill>
          <p:spPr>
            <a:xfrm>
              <a:off x="11142" y="4643510"/>
              <a:ext cx="9144000" cy="2214490"/>
            </a:xfrm>
            <a:prstGeom prst="rect">
              <a:avLst/>
            </a:prstGeom>
          </p:spPr>
        </p:pic>
        <p:sp>
          <p:nvSpPr>
            <p:cNvPr id="4" name="Rectangle 3"/>
            <p:cNvSpPr/>
            <p:nvPr/>
          </p:nvSpPr>
          <p:spPr>
            <a:xfrm>
              <a:off x="5761999" y="6592141"/>
              <a:ext cx="3206528" cy="285527"/>
            </a:xfrm>
            <a:prstGeom prst="rect">
              <a:avLst/>
            </a:prstGeom>
          </p:spPr>
          <p:txBody>
            <a:bodyPr wrap="square">
              <a:spAutoFit/>
            </a:bodyPr>
            <a:lstStyle/>
            <a:p>
              <a:r>
                <a:rPr lang="en-US" sz="1100" dirty="0"/>
                <a:t>http://</a:t>
              </a:r>
              <a:r>
                <a:rPr lang="en-US" sz="1100" dirty="0" err="1"/>
                <a:t>www.computerhistory.org</a:t>
              </a:r>
              <a:r>
                <a:rPr lang="en-US" sz="1100" dirty="0"/>
                <a:t>/</a:t>
              </a:r>
              <a:r>
                <a:rPr lang="en-US" sz="1100" dirty="0" err="1"/>
                <a:t>siliconengine</a:t>
              </a:r>
              <a:r>
                <a:rPr lang="en-US" sz="1100" dirty="0"/>
                <a:t>/</a:t>
              </a: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412" y="785138"/>
            <a:ext cx="3403751" cy="2269876"/>
          </a:xfrm>
          <a:prstGeom prst="rect">
            <a:avLst/>
          </a:prstGeom>
        </p:spPr>
      </p:pic>
      <p:sp>
        <p:nvSpPr>
          <p:cNvPr id="8" name="Title 3"/>
          <p:cNvSpPr txBox="1">
            <a:spLocks/>
          </p:cNvSpPr>
          <p:nvPr/>
        </p:nvSpPr>
        <p:spPr>
          <a:xfrm>
            <a:off x="18296" y="0"/>
            <a:ext cx="8879494" cy="8224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Why DOE? Why Now?</a:t>
            </a:r>
          </a:p>
        </p:txBody>
      </p:sp>
      <p:sp>
        <p:nvSpPr>
          <p:cNvPr id="9" name="TextBox 8"/>
          <p:cNvSpPr txBox="1"/>
          <p:nvPr/>
        </p:nvSpPr>
        <p:spPr>
          <a:xfrm rot="16200000">
            <a:off x="37550" y="1416860"/>
            <a:ext cx="656362" cy="369332"/>
          </a:xfrm>
          <a:prstGeom prst="rect">
            <a:avLst/>
          </a:prstGeom>
          <a:noFill/>
        </p:spPr>
        <p:txBody>
          <a:bodyPr wrap="none" rtlCol="0">
            <a:spAutoFit/>
          </a:bodyPr>
          <a:lstStyle/>
          <a:p>
            <a:r>
              <a:rPr lang="en-US" b="1" dirty="0" smtClean="0"/>
              <a:t>MPG</a:t>
            </a:r>
            <a:endParaRPr lang="en-US" b="1" dirty="0"/>
          </a:p>
        </p:txBody>
      </p:sp>
      <p:grpSp>
        <p:nvGrpSpPr>
          <p:cNvPr id="11" name="Group 10"/>
          <p:cNvGrpSpPr/>
          <p:nvPr/>
        </p:nvGrpSpPr>
        <p:grpSpPr>
          <a:xfrm>
            <a:off x="5465536" y="785974"/>
            <a:ext cx="3482720" cy="2269039"/>
            <a:chOff x="5762000" y="785975"/>
            <a:chExt cx="3051136" cy="1987856"/>
          </a:xfrm>
        </p:grpSpPr>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62000" y="785975"/>
              <a:ext cx="2981784" cy="1987856"/>
            </a:xfrm>
            <a:prstGeom prst="rect">
              <a:avLst/>
            </a:prstGeom>
          </p:spPr>
        </p:pic>
        <p:sp>
          <p:nvSpPr>
            <p:cNvPr id="10" name="TextBox 9"/>
            <p:cNvSpPr txBox="1"/>
            <p:nvPr/>
          </p:nvSpPr>
          <p:spPr>
            <a:xfrm>
              <a:off x="5762000" y="879708"/>
              <a:ext cx="3051136" cy="369332"/>
            </a:xfrm>
            <a:prstGeom prst="rect">
              <a:avLst/>
            </a:prstGeom>
            <a:noFill/>
          </p:spPr>
          <p:txBody>
            <a:bodyPr wrap="none" rtlCol="0">
              <a:spAutoFit/>
            </a:bodyPr>
            <a:lstStyle/>
            <a:p>
              <a:r>
                <a:rPr lang="en-US" b="1" dirty="0" err="1" smtClean="0"/>
                <a:t>Apliance</a:t>
              </a:r>
              <a:r>
                <a:rPr lang="en-US" b="1" dirty="0" smtClean="0"/>
                <a:t> Energy Consumption</a:t>
              </a:r>
              <a:endParaRPr lang="en-US" b="1" dirty="0"/>
            </a:p>
          </p:txBody>
        </p:sp>
      </p:grpSp>
    </p:spTree>
    <p:extLst>
      <p:ext uri="{BB962C8B-B14F-4D97-AF65-F5344CB8AC3E}">
        <p14:creationId xmlns:p14="http://schemas.microsoft.com/office/powerpoint/2010/main" val="5169268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4"/>
          <p:cNvSpPr>
            <a:spLocks noGrp="1"/>
          </p:cNvSpPr>
          <p:nvPr>
            <p:ph type="sldNum" sz="quarter" idx="10"/>
          </p:nvPr>
        </p:nvSpPr>
        <p:spPr bwMode="auto">
          <a:xfrm>
            <a:off x="0" y="6475413"/>
            <a:ext cx="1981200" cy="382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FDC77A30-A1C4-AA40-A84E-7415A8D127DB}" type="slidenum">
              <a:rPr lang="en-US" sz="800">
                <a:solidFill>
                  <a:srgbClr val="525B7E"/>
                </a:solidFill>
              </a:rPr>
              <a:pPr eaLnBrk="1" hangingPunct="1"/>
              <a:t>7</a:t>
            </a:fld>
            <a:endParaRPr lang="en-US" sz="800">
              <a:solidFill>
                <a:srgbClr val="525B7E"/>
              </a:solidFill>
            </a:endParaRPr>
          </a:p>
        </p:txBody>
      </p:sp>
      <p:sp>
        <p:nvSpPr>
          <p:cNvPr id="39" name="AutoShape 4" descr="Image result for NSF"/>
          <p:cNvSpPr>
            <a:spLocks noChangeAspect="1" noChangeArrowheads="1"/>
          </p:cNvSpPr>
          <p:nvPr/>
        </p:nvSpPr>
        <p:spPr bwMode="auto">
          <a:xfrm>
            <a:off x="155575" y="-601663"/>
            <a:ext cx="1257300" cy="1266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AutoShape 9" descr="Image result for NSF"/>
          <p:cNvSpPr>
            <a:spLocks noChangeAspect="1" noChangeArrowheads="1"/>
          </p:cNvSpPr>
          <p:nvPr/>
        </p:nvSpPr>
        <p:spPr bwMode="auto">
          <a:xfrm>
            <a:off x="307975" y="-449263"/>
            <a:ext cx="1257300" cy="1266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AutoShape 11" descr="Image result for NSF"/>
          <p:cNvSpPr>
            <a:spLocks noChangeAspect="1" noChangeArrowheads="1"/>
          </p:cNvSpPr>
          <p:nvPr/>
        </p:nvSpPr>
        <p:spPr bwMode="auto">
          <a:xfrm>
            <a:off x="460375" y="-296863"/>
            <a:ext cx="1257300" cy="1266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AutoShape 13" descr="Image result for NS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AutoShape 16" descr="Image result for NS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AutoShape 18" descr="Image result for NS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2"/>
          <p:cNvSpPr>
            <a:spLocks noChangeArrowheads="1"/>
          </p:cNvSpPr>
          <p:nvPr/>
        </p:nvSpPr>
        <p:spPr bwMode="auto">
          <a:xfrm>
            <a:off x="4431820" y="5125775"/>
            <a:ext cx="4620980" cy="1485535"/>
          </a:xfrm>
          <a:prstGeom prst="rect">
            <a:avLst/>
          </a:prstGeom>
          <a:solidFill>
            <a:srgbClr val="00FF01"/>
          </a:solidFill>
          <a:ln>
            <a:noFill/>
          </a:ln>
          <a:extLst/>
        </p:spPr>
        <p:txBody>
          <a:bodyPr wrap="square">
            <a:spAutoFit/>
          </a:bodyPr>
          <a:lstStyle/>
          <a:p>
            <a:pPr algn="ctr">
              <a:lnSpc>
                <a:spcPct val="80000"/>
              </a:lnSpc>
              <a:spcBef>
                <a:spcPts val="0"/>
              </a:spcBef>
              <a:defRPr/>
            </a:pPr>
            <a:r>
              <a:rPr lang="en-US" sz="2800" b="1" dirty="0" smtClean="0">
                <a:solidFill>
                  <a:schemeClr val="accent2">
                    <a:lumMod val="75000"/>
                  </a:schemeClr>
                </a:solidFill>
              </a:rPr>
              <a:t>NSCI “Lead Agency” Role</a:t>
            </a:r>
          </a:p>
          <a:p>
            <a:pPr algn="ctr">
              <a:lnSpc>
                <a:spcPct val="80000"/>
              </a:lnSpc>
              <a:spcBef>
                <a:spcPts val="0"/>
              </a:spcBef>
              <a:defRPr/>
            </a:pPr>
            <a:r>
              <a:rPr lang="en-US" sz="2800" b="1" dirty="0" smtClean="0">
                <a:solidFill>
                  <a:schemeClr val="accent2">
                    <a:lumMod val="75000"/>
                  </a:schemeClr>
                </a:solidFill>
              </a:rPr>
              <a:t>HPC “Early Adopter” Role</a:t>
            </a:r>
          </a:p>
          <a:p>
            <a:pPr algn="ctr">
              <a:lnSpc>
                <a:spcPct val="80000"/>
              </a:lnSpc>
              <a:spcBef>
                <a:spcPts val="0"/>
              </a:spcBef>
              <a:defRPr/>
            </a:pPr>
            <a:r>
              <a:rPr lang="en-US" sz="2800" dirty="0" smtClean="0">
                <a:solidFill>
                  <a:schemeClr val="accent2">
                    <a:lumMod val="75000"/>
                  </a:schemeClr>
                </a:solidFill>
                <a:sym typeface="Wingdings"/>
              </a:rPr>
              <a:t> DOE can </a:t>
            </a:r>
            <a:r>
              <a:rPr lang="en-US" sz="2800" dirty="0" smtClean="0">
                <a:solidFill>
                  <a:schemeClr val="accent2">
                    <a:lumMod val="75000"/>
                  </a:schemeClr>
                </a:solidFill>
              </a:rPr>
              <a:t>accelerate progress by decades</a:t>
            </a:r>
            <a:endParaRPr lang="en-US" sz="2800" dirty="0">
              <a:solidFill>
                <a:schemeClr val="accent2">
                  <a:lumMod val="75000"/>
                </a:schemeClr>
              </a:solidFill>
            </a:endParaRPr>
          </a:p>
        </p:txBody>
      </p:sp>
      <p:sp>
        <p:nvSpPr>
          <p:cNvPr id="67" name="Title 3"/>
          <p:cNvSpPr>
            <a:spLocks noGrp="1"/>
          </p:cNvSpPr>
          <p:nvPr>
            <p:ph type="title"/>
          </p:nvPr>
        </p:nvSpPr>
        <p:spPr>
          <a:xfrm>
            <a:off x="18296" y="0"/>
            <a:ext cx="9125704" cy="822491"/>
          </a:xfrm>
        </p:spPr>
        <p:txBody>
          <a:bodyPr vert="horz" lIns="91440" tIns="45720" rIns="91440" bIns="45720" rtlCol="0" anchor="ctr">
            <a:normAutofit/>
          </a:bodyPr>
          <a:lstStyle/>
          <a:p>
            <a:r>
              <a:rPr lang="en-US" b="1" dirty="0" smtClean="0"/>
              <a:t>Landscape &amp; Opportunity</a:t>
            </a:r>
            <a:endParaRPr lang="en-US" b="1" dirty="0"/>
          </a:p>
        </p:txBody>
      </p:sp>
      <p:pic>
        <p:nvPicPr>
          <p:cNvPr id="6" name="Picture 5" descr="Screen Shot 2016-04-05 at 5.01.28 PM.png"/>
          <p:cNvPicPr>
            <a:picLocks noChangeAspect="1"/>
          </p:cNvPicPr>
          <p:nvPr/>
        </p:nvPicPr>
        <p:blipFill rotWithShape="1">
          <a:blip r:embed="rId3" cstate="print">
            <a:alphaModFix/>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13391" y="5004185"/>
            <a:ext cx="3876887" cy="1718956"/>
          </a:xfrm>
          <a:prstGeom prst="rect">
            <a:avLst/>
          </a:prstGeom>
          <a:solidFill>
            <a:srgbClr val="FFFF00"/>
          </a:solidFill>
        </p:spPr>
      </p:pic>
      <p:grpSp>
        <p:nvGrpSpPr>
          <p:cNvPr id="15" name="Group 14"/>
          <p:cNvGrpSpPr/>
          <p:nvPr/>
        </p:nvGrpSpPr>
        <p:grpSpPr>
          <a:xfrm>
            <a:off x="1192199" y="858094"/>
            <a:ext cx="6799205" cy="4002598"/>
            <a:chOff x="3144291" y="974071"/>
            <a:chExt cx="5889928" cy="3584575"/>
          </a:xfrm>
        </p:grpSpPr>
        <p:sp>
          <p:nvSpPr>
            <p:cNvPr id="3" name="Oval 2"/>
            <p:cNvSpPr/>
            <p:nvPr/>
          </p:nvSpPr>
          <p:spPr>
            <a:xfrm>
              <a:off x="4571895" y="2607790"/>
              <a:ext cx="3101382" cy="1840021"/>
            </a:xfrm>
            <a:prstGeom prst="ellipse">
              <a:avLst/>
            </a:prstGeom>
            <a:solidFill>
              <a:schemeClr val="accent4">
                <a:lumMod val="60000"/>
                <a:lumOff val="40000"/>
                <a:alpha val="51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lIns="0" tIns="0" rIns="0"/>
            <a:lstStyle/>
            <a:p>
              <a:pPr algn="ctr">
                <a:defRPr/>
              </a:pPr>
              <a:endParaRPr lang="en-US" b="1" dirty="0">
                <a:solidFill>
                  <a:srgbClr val="464653"/>
                </a:solidFill>
              </a:endParaRPr>
            </a:p>
          </p:txBody>
        </p:sp>
        <p:sp>
          <p:nvSpPr>
            <p:cNvPr id="53" name="TextBox 52"/>
            <p:cNvSpPr txBox="1"/>
            <p:nvPr/>
          </p:nvSpPr>
          <p:spPr>
            <a:xfrm>
              <a:off x="6758758" y="1193115"/>
              <a:ext cx="1406134" cy="315439"/>
            </a:xfrm>
            <a:prstGeom prst="rect">
              <a:avLst/>
            </a:prstGeom>
            <a:noFill/>
          </p:spPr>
          <p:txBody>
            <a:bodyPr wrap="square">
              <a:spAutoFit/>
            </a:bodyPr>
            <a:lstStyle/>
            <a:p>
              <a:pPr algn="ctr">
                <a:defRPr/>
              </a:pPr>
              <a:r>
                <a:rPr lang="en-US" sz="1400" b="1" dirty="0" smtClean="0">
                  <a:solidFill>
                    <a:srgbClr val="464653"/>
                  </a:solidFill>
                  <a:latin typeface="+mn-lt"/>
                </a:rPr>
                <a:t>Academia</a:t>
              </a:r>
              <a:endParaRPr lang="en-US" sz="1400" b="1" dirty="0">
                <a:solidFill>
                  <a:srgbClr val="464653"/>
                </a:solidFill>
                <a:latin typeface="+mn-lt"/>
              </a:endParaRPr>
            </a:p>
          </p:txBody>
        </p:sp>
        <p:sp>
          <p:nvSpPr>
            <p:cNvPr id="4" name="Oval 3"/>
            <p:cNvSpPr/>
            <p:nvPr/>
          </p:nvSpPr>
          <p:spPr>
            <a:xfrm>
              <a:off x="5986319" y="1144890"/>
              <a:ext cx="3005955" cy="1840021"/>
            </a:xfrm>
            <a:prstGeom prst="ellipse">
              <a:avLst/>
            </a:prstGeom>
            <a:solidFill>
              <a:schemeClr val="accent2">
                <a:alpha val="51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lIns="0" tIns="0" rIns="0"/>
            <a:lstStyle/>
            <a:p>
              <a:pPr algn="ctr">
                <a:defRPr/>
              </a:pPr>
              <a:endParaRPr lang="en-US" b="1" dirty="0">
                <a:solidFill>
                  <a:srgbClr val="464653"/>
                </a:solidFill>
              </a:endParaRPr>
            </a:p>
          </p:txBody>
        </p:sp>
        <p:sp>
          <p:nvSpPr>
            <p:cNvPr id="5" name="Oval 4"/>
            <p:cNvSpPr/>
            <p:nvPr/>
          </p:nvSpPr>
          <p:spPr>
            <a:xfrm>
              <a:off x="3200332" y="1144890"/>
              <a:ext cx="3005955" cy="1840021"/>
            </a:xfrm>
            <a:prstGeom prst="ellipse">
              <a:avLst/>
            </a:prstGeom>
            <a:solidFill>
              <a:schemeClr val="accent3">
                <a:alpha val="5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none" lIns="0" tIns="0" rIns="0"/>
            <a:lstStyle/>
            <a:p>
              <a:pPr algn="ctr">
                <a:defRPr/>
              </a:pPr>
              <a:endParaRPr lang="en-US" b="1" dirty="0">
                <a:solidFill>
                  <a:schemeClr val="tx2"/>
                </a:solidFill>
              </a:endParaRPr>
            </a:p>
          </p:txBody>
        </p:sp>
        <p:sp>
          <p:nvSpPr>
            <p:cNvPr id="29" name="TextBox 28"/>
            <p:cNvSpPr txBox="1"/>
            <p:nvPr/>
          </p:nvSpPr>
          <p:spPr>
            <a:xfrm>
              <a:off x="4033098" y="1193115"/>
              <a:ext cx="1406135" cy="315439"/>
            </a:xfrm>
            <a:prstGeom prst="rect">
              <a:avLst/>
            </a:prstGeom>
            <a:noFill/>
          </p:spPr>
          <p:txBody>
            <a:bodyPr wrap="square">
              <a:spAutoFit/>
            </a:bodyPr>
            <a:lstStyle/>
            <a:p>
              <a:pPr algn="ctr">
                <a:defRPr/>
              </a:pPr>
              <a:r>
                <a:rPr lang="en-US" sz="1400" b="1" dirty="0" smtClean="0">
                  <a:solidFill>
                    <a:srgbClr val="464653"/>
                  </a:solidFill>
                  <a:latin typeface="+mn-lt"/>
                </a:rPr>
                <a:t>Gov’t Agencies</a:t>
              </a:r>
              <a:endParaRPr lang="en-US" sz="1400" b="1" dirty="0">
                <a:solidFill>
                  <a:srgbClr val="464653"/>
                </a:solidFill>
                <a:latin typeface="+mn-lt"/>
              </a:endParaRPr>
            </a:p>
          </p:txBody>
        </p:sp>
        <p:pic>
          <p:nvPicPr>
            <p:cNvPr id="49" name="Picture 4" descr="http://www.hlregulation.com/files/2016/02/NSF.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12258" y="2265209"/>
              <a:ext cx="647810" cy="66825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qph.is.quoracdn.net/main-thumb-t-1455542-200-jxjauoptsglpdowonyiwbzgymtnxnpnx.jpe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33069" y="2009001"/>
              <a:ext cx="575997" cy="59033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16545" y="2685770"/>
              <a:ext cx="579569" cy="49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p:cNvSpPr txBox="1"/>
            <p:nvPr/>
          </p:nvSpPr>
          <p:spPr>
            <a:xfrm>
              <a:off x="5458655" y="4151612"/>
              <a:ext cx="1406135" cy="315439"/>
            </a:xfrm>
            <a:prstGeom prst="rect">
              <a:avLst/>
            </a:prstGeom>
            <a:noFill/>
          </p:spPr>
          <p:txBody>
            <a:bodyPr wrap="square">
              <a:spAutoFit/>
            </a:bodyPr>
            <a:lstStyle/>
            <a:p>
              <a:pPr algn="ctr">
                <a:defRPr/>
              </a:pPr>
              <a:r>
                <a:rPr lang="en-US" sz="1400" b="1" dirty="0" smtClean="0">
                  <a:solidFill>
                    <a:srgbClr val="464653"/>
                  </a:solidFill>
                  <a:latin typeface="+mn-lt"/>
                </a:rPr>
                <a:t>Industry</a:t>
              </a:r>
              <a:endParaRPr lang="en-US" sz="1400" b="1" dirty="0">
                <a:solidFill>
                  <a:srgbClr val="464653"/>
                </a:solidFill>
                <a:latin typeface="+mn-lt"/>
              </a:endParaRPr>
            </a:p>
          </p:txBody>
        </p:sp>
        <p:pic>
          <p:nvPicPr>
            <p:cNvPr id="1046" name="Picture 2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93608" y="1549523"/>
              <a:ext cx="855400" cy="29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Picture 24" descr="https://pbs.twimg.com/profile_images/1163256540/New_Image_400x400.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09473" y="1533820"/>
              <a:ext cx="694929" cy="7122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www.enterprisetech.com/wp-content/uploads/2015/01/logo_intel.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17727" y="3093183"/>
              <a:ext cx="1057922" cy="54213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48927" y="3687443"/>
              <a:ext cx="1035149" cy="49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3" name="Picture 29" descr="http://cdn.slashgear.com/wp-content/uploads/2014/10/hp-logo-480x480.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972217" y="3181376"/>
              <a:ext cx="736599" cy="647218"/>
            </a:xfrm>
            <a:prstGeom prst="rect">
              <a:avLst/>
            </a:prstGeom>
            <a:noFill/>
            <a:extLst>
              <a:ext uri="{909E8E84-426E-40dd-AFC4-6F175D3DCCD1}">
                <a14:hiddenFill xmlns:a14="http://schemas.microsoft.com/office/drawing/2010/main">
                  <a:solidFill>
                    <a:srgbClr val="FFFFFF"/>
                  </a:solidFill>
                </a14:hiddenFill>
              </a:ext>
            </a:extLst>
          </p:spPr>
        </p:pic>
        <p:sp>
          <p:nvSpPr>
            <p:cNvPr id="61" name="Rounded Rectangle 60"/>
            <p:cNvSpPr/>
            <p:nvPr/>
          </p:nvSpPr>
          <p:spPr>
            <a:xfrm>
              <a:off x="3144291" y="974071"/>
              <a:ext cx="5889928" cy="3584575"/>
            </a:xfrm>
            <a:prstGeom prst="round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59051" y="1376535"/>
              <a:ext cx="571559" cy="57155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8782" y="1376535"/>
              <a:ext cx="439833" cy="571559"/>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51361" y="1546006"/>
              <a:ext cx="1064285" cy="424368"/>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768003" y="2071744"/>
              <a:ext cx="472786" cy="472786"/>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96114" y="2184208"/>
              <a:ext cx="590476" cy="501562"/>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164892" y="2045130"/>
              <a:ext cx="590475" cy="485502"/>
            </a:xfrm>
            <a:prstGeom prst="rect">
              <a:avLst/>
            </a:prstGeom>
          </p:spPr>
        </p:pic>
        <p:pic>
          <p:nvPicPr>
            <p:cNvPr id="2" name="Picture 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656221" y="3330560"/>
              <a:ext cx="1050479" cy="404434"/>
            </a:xfrm>
            <a:prstGeom prst="rect">
              <a:avLst/>
            </a:prstGeom>
          </p:spPr>
        </p:pic>
        <p:pic>
          <p:nvPicPr>
            <p:cNvPr id="14" name="Picture 13"/>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164105" y="3856876"/>
              <a:ext cx="1189305" cy="328917"/>
            </a:xfrm>
            <a:prstGeom prst="rect">
              <a:avLst/>
            </a:prstGeom>
          </p:spPr>
        </p:pic>
        <p:pic>
          <p:nvPicPr>
            <p:cNvPr id="32" name="Picture 31" descr="DOE.pn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439231" y="2060757"/>
              <a:ext cx="1320715" cy="119197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33625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47675" y="28575"/>
            <a:ext cx="8229600" cy="781050"/>
          </a:xfrm>
        </p:spPr>
        <p:txBody>
          <a:bodyPr>
            <a:normAutofit/>
          </a:bodyPr>
          <a:lstStyle/>
          <a:p>
            <a:r>
              <a:rPr lang="en-US" b="1" dirty="0" err="1"/>
              <a:t>Multiscale</a:t>
            </a:r>
            <a:r>
              <a:rPr lang="en-US" b="1" dirty="0"/>
              <a:t> </a:t>
            </a:r>
            <a:r>
              <a:rPr lang="en-US" b="1" dirty="0" err="1"/>
              <a:t>CoDesign</a:t>
            </a:r>
            <a:r>
              <a:rPr lang="en-US" b="1" dirty="0"/>
              <a:t> Framework</a:t>
            </a:r>
          </a:p>
        </p:txBody>
      </p:sp>
      <p:sp>
        <p:nvSpPr>
          <p:cNvPr id="45" name="Rectangle 44"/>
          <p:cNvSpPr/>
          <p:nvPr/>
        </p:nvSpPr>
        <p:spPr>
          <a:xfrm>
            <a:off x="0" y="6358597"/>
            <a:ext cx="9144000" cy="5418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6446456"/>
            <a:ext cx="972680" cy="36576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6462314"/>
            <a:ext cx="796864" cy="36576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6462314"/>
            <a:ext cx="709524" cy="365760"/>
          </a:xfrm>
          <a:prstGeom prst="rect">
            <a:avLst/>
          </a:prstGeom>
        </p:spPr>
      </p:pic>
      <p:pic>
        <p:nvPicPr>
          <p:cNvPr id="55" name="Picture 5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6447196"/>
            <a:ext cx="852772" cy="365760"/>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6462314"/>
            <a:ext cx="914400" cy="365760"/>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6462314"/>
            <a:ext cx="480960" cy="365760"/>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6485206"/>
            <a:ext cx="726474" cy="303601"/>
          </a:xfrm>
          <a:prstGeom prst="rect">
            <a:avLst/>
          </a:prstGeom>
        </p:spPr>
      </p:pic>
      <p:grpSp>
        <p:nvGrpSpPr>
          <p:cNvPr id="2" name="Group 1"/>
          <p:cNvGrpSpPr/>
          <p:nvPr/>
        </p:nvGrpSpPr>
        <p:grpSpPr>
          <a:xfrm>
            <a:off x="4027816" y="1068407"/>
            <a:ext cx="4980277" cy="5198017"/>
            <a:chOff x="4027816" y="1068407"/>
            <a:chExt cx="4980277" cy="5198017"/>
          </a:xfrm>
        </p:grpSpPr>
        <p:pic>
          <p:nvPicPr>
            <p:cNvPr id="1026" name="Picture 2" descr="NERSC"/>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520043" y="1236152"/>
              <a:ext cx="1278869" cy="4465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http://www.cs.sandia.gov/CSRI/images/csri_logo.gif"/>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168497" y="2163725"/>
              <a:ext cx="1151098" cy="4757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b="-12682"/>
            <a:stretch/>
          </p:blipFill>
          <p:spPr bwMode="auto">
            <a:xfrm>
              <a:off x="4027816" y="4738200"/>
              <a:ext cx="1241284" cy="45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387981" y="2850402"/>
              <a:ext cx="1953479" cy="838561"/>
              <a:chOff x="4135594" y="2823790"/>
              <a:chExt cx="1953479" cy="838561"/>
            </a:xfrm>
          </p:grpSpPr>
          <p:pic>
            <p:nvPicPr>
              <p:cNvPr id="43" name="Picture 5" descr="http://www.sandia.gov/mstc/_assets/images/MESABldg.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135594" y="2823790"/>
                <a:ext cx="1861809" cy="77920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967028" y="3293019"/>
                <a:ext cx="1122045" cy="369332"/>
              </a:xfrm>
              <a:prstGeom prst="rect">
                <a:avLst/>
              </a:prstGeom>
              <a:noFill/>
            </p:spPr>
            <p:txBody>
              <a:bodyPr wrap="square" rtlCol="0">
                <a:spAutoFit/>
              </a:bodyPr>
              <a:lstStyle/>
              <a:p>
                <a:pPr algn="ctr"/>
                <a:r>
                  <a:rPr lang="en-US" b="1" dirty="0" err="1" smtClean="0">
                    <a:solidFill>
                      <a:schemeClr val="bg1"/>
                    </a:solidFill>
                  </a:rPr>
                  <a:t>MESAFab</a:t>
                </a:r>
                <a:endParaRPr lang="en-US" b="1" dirty="0">
                  <a:solidFill>
                    <a:schemeClr val="bg1"/>
                  </a:solidFill>
                </a:endParaRPr>
              </a:p>
            </p:txBody>
          </p:sp>
        </p:grpSp>
        <p:pic>
          <p:nvPicPr>
            <p:cNvPr id="46" name="Picture 2" descr="http://foundry.lbl.gov/assets/img/logo.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25225" y="3834270"/>
              <a:ext cx="2028825" cy="5715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490443" y="4650290"/>
              <a:ext cx="1363970" cy="528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http://ramanworkshop2010.cnm.anl.gov/img/dynimg/CNM_V_RGB.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565645" y="5489510"/>
              <a:ext cx="1111630" cy="6791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703751" y="5394381"/>
              <a:ext cx="1486291" cy="872043"/>
              <a:chOff x="7646709" y="5433471"/>
              <a:chExt cx="1486291" cy="872043"/>
            </a:xfrm>
          </p:grpSpPr>
          <p:pic>
            <p:nvPicPr>
              <p:cNvPr id="21" name="Picture 8"/>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646709" y="5433471"/>
                <a:ext cx="1193288" cy="79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Box 58"/>
              <p:cNvSpPr txBox="1"/>
              <p:nvPr/>
            </p:nvSpPr>
            <p:spPr>
              <a:xfrm>
                <a:off x="8045455" y="5905404"/>
                <a:ext cx="1087545" cy="400110"/>
              </a:xfrm>
              <a:prstGeom prst="rect">
                <a:avLst/>
              </a:prstGeom>
              <a:noFill/>
            </p:spPr>
            <p:txBody>
              <a:bodyPr wrap="square" rtlCol="0">
                <a:spAutoFit/>
              </a:bodyPr>
              <a:lstStyle/>
              <a:p>
                <a:pPr algn="ctr"/>
                <a:r>
                  <a:rPr lang="en-US" sz="2000" b="1" dirty="0" smtClean="0">
                    <a:solidFill>
                      <a:srgbClr val="FFFF00"/>
                    </a:solidFill>
                  </a:rPr>
                  <a:t>APS</a:t>
                </a:r>
                <a:endParaRPr lang="en-US" sz="2000" b="1" dirty="0">
                  <a:solidFill>
                    <a:srgbClr val="FFFF00"/>
                  </a:solidFill>
                </a:endParaRPr>
              </a:p>
            </p:txBody>
          </p:sp>
        </p:grpSp>
        <p:pic>
          <p:nvPicPr>
            <p:cNvPr id="1033" name="Picture 9"/>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511034" y="3669925"/>
              <a:ext cx="959524" cy="83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290105" y="1068407"/>
              <a:ext cx="1282020" cy="78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211727" y="4683156"/>
              <a:ext cx="1782540" cy="56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3"/>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6126900" y="1086752"/>
              <a:ext cx="964448" cy="86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4"/>
            <p:cNvPicPr>
              <a:picLocks noChangeAspect="1" noChangeArrowheads="1"/>
            </p:cNvPicPr>
            <p:nvPr/>
          </p:nvPicPr>
          <p:blipFill>
            <a:blip r:embed="rId22">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143633" y="5525160"/>
              <a:ext cx="100965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145396" y="2945915"/>
              <a:ext cx="1554163" cy="53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7366663" y="1910739"/>
              <a:ext cx="1641430" cy="81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5477541" y="2071762"/>
              <a:ext cx="1864215" cy="6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ounded Rectangle 4"/>
          <p:cNvSpPr/>
          <p:nvPr/>
        </p:nvSpPr>
        <p:spPr>
          <a:xfrm>
            <a:off x="93133" y="914974"/>
            <a:ext cx="3556000" cy="531816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dirty="0" smtClean="0">
              <a:solidFill>
                <a:prstClr val="white"/>
              </a:solidFill>
            </a:endParaRPr>
          </a:p>
        </p:txBody>
      </p:sp>
      <p:pic>
        <p:nvPicPr>
          <p:cNvPr id="6" name="Picture 2"/>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807203" y="4650992"/>
            <a:ext cx="981153" cy="64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1379666" y="5333309"/>
            <a:ext cx="1285095" cy="89136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807203" y="2710963"/>
            <a:ext cx="2655837" cy="104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816732" y="1842695"/>
            <a:ext cx="2410962" cy="94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736260" y="1001160"/>
            <a:ext cx="2217024" cy="772325"/>
            <a:chOff x="736260" y="1001160"/>
            <a:chExt cx="2217024" cy="772325"/>
          </a:xfrm>
        </p:grpSpPr>
        <p:sp>
          <p:nvSpPr>
            <p:cNvPr id="8" name="Cloud"/>
            <p:cNvSpPr>
              <a:spLocks noChangeAspect="1" noEditPoints="1" noChangeArrowheads="1"/>
            </p:cNvSpPr>
            <p:nvPr/>
          </p:nvSpPr>
          <p:spPr bwMode="auto">
            <a:xfrm>
              <a:off x="736260" y="1001160"/>
              <a:ext cx="2217024" cy="7723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EEECE1"/>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defTabSz="914400">
                <a:defRPr/>
              </a:pPr>
              <a:endParaRPr lang="en-US" kern="0" smtClean="0">
                <a:solidFill>
                  <a:prstClr val="black"/>
                </a:solidFill>
              </a:endParaRPr>
            </a:p>
          </p:txBody>
        </p:sp>
        <p:pic>
          <p:nvPicPr>
            <p:cNvPr id="9" name="Picture 22" descr="C:\Users\mmarine\AppData\Local\Microsoft\Windows\Temporary Internet Files\Content.IE5\4HCB2Y50\Apple_II_Monitor[1].png"/>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789328" y="1138048"/>
              <a:ext cx="789620" cy="4985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agarwa\Desktop\rbm.png"/>
            <p:cNvPicPr>
              <a:picLocks noChangeAspect="1" noChangeArrowheads="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3028" y="1199581"/>
              <a:ext cx="876300" cy="44518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1"/>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177235" y="3773408"/>
            <a:ext cx="844978" cy="74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fig_pres1"/>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898567" y="4683156"/>
            <a:ext cx="766193" cy="565616"/>
          </a:xfrm>
          <a:prstGeom prst="rect">
            <a:avLst/>
          </a:prstGeom>
          <a:noFill/>
        </p:spPr>
      </p:pic>
      <p:pic>
        <p:nvPicPr>
          <p:cNvPr id="15" name="Picture 2" descr="Photomicrograph of an SFQ integrated circuit "/>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2334723" y="3688963"/>
            <a:ext cx="813756" cy="7917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Snl\mesa\Projects\SiliconPhotonics\cderose\ONR\RingResonator3.bmp"/>
          <p:cNvPicPr>
            <a:picLocks noChangeAspect="1" noChangeArrowheads="1"/>
          </p:cNvPicPr>
          <p:nvPr/>
        </p:nvPicPr>
        <p:blipFill rotWithShape="1">
          <a:blip r:embed="rId35" cstate="print">
            <a:extLst>
              <a:ext uri="{BEBA8EAE-BF5A-486C-A8C5-ECC9F3942E4B}">
                <a14:imgProps xmlns:a14="http://schemas.microsoft.com/office/drawing/2010/main">
                  <a14:imgLayer r:embed="rId36">
                    <a14:imgEffect>
                      <a14:saturation sat="200000"/>
                    </a14:imgEffect>
                  </a14:imgLayer>
                </a14:imgProps>
              </a:ext>
              <a:ext uri="{28A0092B-C50C-407E-A947-70E740481C1C}">
                <a14:useLocalDpi xmlns:a14="http://schemas.microsoft.com/office/drawing/2010/main"/>
              </a:ext>
            </a:extLst>
          </a:blip>
          <a:srcRect/>
          <a:stretch/>
        </p:blipFill>
        <p:spPr bwMode="auto">
          <a:xfrm rot="5400000">
            <a:off x="2831733" y="4625767"/>
            <a:ext cx="633491" cy="716156"/>
          </a:xfrm>
          <a:prstGeom prst="rect">
            <a:avLst/>
          </a:prstGeom>
          <a:noFill/>
        </p:spPr>
      </p:pic>
      <p:sp>
        <p:nvSpPr>
          <p:cNvPr id="17" name="Down Arrow 16"/>
          <p:cNvSpPr/>
          <p:nvPr/>
        </p:nvSpPr>
        <p:spPr>
          <a:xfrm rot="10800000">
            <a:off x="127590" y="1249662"/>
            <a:ext cx="487764" cy="4579410"/>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rot="16200000">
            <a:off x="-1814242" y="3431005"/>
            <a:ext cx="4371428" cy="369332"/>
          </a:xfrm>
          <a:prstGeom prst="rect">
            <a:avLst/>
          </a:prstGeom>
          <a:noFill/>
        </p:spPr>
        <p:txBody>
          <a:bodyPr wrap="square" rtlCol="0">
            <a:spAutoFit/>
          </a:bodyPr>
          <a:lstStyle/>
          <a:p>
            <a:pPr algn="ctr"/>
            <a:r>
              <a:rPr lang="en-US" b="1" dirty="0" err="1" smtClean="0">
                <a:effectLst>
                  <a:outerShdw blurRad="38100" dist="38100" dir="2700000" algn="tl">
                    <a:srgbClr val="000000">
                      <a:alpha val="43137"/>
                    </a:srgbClr>
                  </a:outerShdw>
                </a:effectLst>
              </a:rPr>
              <a:t>Multiscale</a:t>
            </a:r>
            <a:r>
              <a:rPr lang="en-US" b="1" dirty="0" smtClean="0">
                <a:effectLst>
                  <a:outerShdw blurRad="38100" dist="38100" dir="2700000" algn="tl">
                    <a:srgbClr val="000000">
                      <a:alpha val="43137"/>
                    </a:srgbClr>
                  </a:outerShdw>
                </a:effectLst>
              </a:rPr>
              <a:t>   </a:t>
            </a:r>
            <a:r>
              <a:rPr lang="en-US" b="1" dirty="0" err="1" smtClean="0">
                <a:effectLst>
                  <a:outerShdw blurRad="38100" dist="38100" dir="2700000" algn="tl">
                    <a:srgbClr val="000000">
                      <a:alpha val="43137"/>
                    </a:srgbClr>
                  </a:outerShdw>
                </a:effectLst>
              </a:rPr>
              <a:t>CoDesign</a:t>
            </a:r>
            <a:r>
              <a:rPr lang="en-US" b="1" dirty="0" smtClean="0">
                <a:effectLst>
                  <a:outerShdw blurRad="38100" dist="38100" dir="2700000" algn="tl">
                    <a:srgbClr val="000000">
                      <a:alpha val="43137"/>
                    </a:srgbClr>
                  </a:outerShdw>
                </a:effectLst>
              </a:rPr>
              <a:t>   Framework</a:t>
            </a:r>
            <a:endParaRPr lang="en-US" b="1" dirty="0">
              <a:effectLst>
                <a:outerShdw blurRad="38100" dist="38100" dir="2700000" algn="tl">
                  <a:srgbClr val="000000">
                    <a:alpha val="43137"/>
                  </a:srgbClr>
                </a:outerShdw>
              </a:effectLst>
            </a:endParaRPr>
          </a:p>
        </p:txBody>
      </p:sp>
      <p:sp>
        <p:nvSpPr>
          <p:cNvPr id="62" name="Title 1"/>
          <p:cNvSpPr txBox="1">
            <a:spLocks/>
          </p:cNvSpPr>
          <p:nvPr/>
        </p:nvSpPr>
        <p:spPr>
          <a:xfrm>
            <a:off x="3764712" y="5434907"/>
            <a:ext cx="5490808" cy="8353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Fundamental material science</a:t>
            </a:r>
            <a:endParaRPr lang="en-US" sz="3200" b="1" dirty="0"/>
          </a:p>
        </p:txBody>
      </p:sp>
      <p:sp>
        <p:nvSpPr>
          <p:cNvPr id="63" name="Title 1"/>
          <p:cNvSpPr txBox="1">
            <a:spLocks/>
          </p:cNvSpPr>
          <p:nvPr/>
        </p:nvSpPr>
        <p:spPr>
          <a:xfrm>
            <a:off x="3764712" y="4571327"/>
            <a:ext cx="5490808" cy="8353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Device physics</a:t>
            </a:r>
            <a:endParaRPr lang="en-US" sz="3200" b="1" dirty="0"/>
          </a:p>
        </p:txBody>
      </p:sp>
      <p:sp>
        <p:nvSpPr>
          <p:cNvPr id="64" name="Title 1"/>
          <p:cNvSpPr txBox="1">
            <a:spLocks/>
          </p:cNvSpPr>
          <p:nvPr/>
        </p:nvSpPr>
        <p:spPr>
          <a:xfrm>
            <a:off x="3764712" y="3678719"/>
            <a:ext cx="5490808" cy="8353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Device demonstration</a:t>
            </a:r>
            <a:endParaRPr lang="en-US" sz="3200" b="1" dirty="0"/>
          </a:p>
        </p:txBody>
      </p:sp>
      <p:sp>
        <p:nvSpPr>
          <p:cNvPr id="65" name="Title 1"/>
          <p:cNvSpPr txBox="1">
            <a:spLocks/>
          </p:cNvSpPr>
          <p:nvPr/>
        </p:nvSpPr>
        <p:spPr>
          <a:xfrm>
            <a:off x="3764712" y="2887709"/>
            <a:ext cx="5490808" cy="8353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Component hetero-integration</a:t>
            </a:r>
            <a:endParaRPr lang="en-US" sz="3200" b="1" dirty="0"/>
          </a:p>
        </p:txBody>
      </p:sp>
      <p:sp>
        <p:nvSpPr>
          <p:cNvPr id="66" name="Title 1"/>
          <p:cNvSpPr txBox="1">
            <a:spLocks/>
          </p:cNvSpPr>
          <p:nvPr/>
        </p:nvSpPr>
        <p:spPr>
          <a:xfrm>
            <a:off x="3764712" y="1951559"/>
            <a:ext cx="5490808" cy="8353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System architecture modeling</a:t>
            </a:r>
            <a:endParaRPr lang="en-US" sz="3200" b="1" dirty="0"/>
          </a:p>
        </p:txBody>
      </p:sp>
      <p:sp>
        <p:nvSpPr>
          <p:cNvPr id="67" name="Title 1"/>
          <p:cNvSpPr txBox="1">
            <a:spLocks/>
          </p:cNvSpPr>
          <p:nvPr/>
        </p:nvSpPr>
        <p:spPr>
          <a:xfrm>
            <a:off x="3764712" y="978394"/>
            <a:ext cx="5490808" cy="8353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Programming paradigms</a:t>
            </a:r>
            <a:endParaRPr lang="en-US" sz="3200" b="1" dirty="0"/>
          </a:p>
        </p:txBody>
      </p:sp>
    </p:spTree>
    <p:extLst>
      <p:ext uri="{BB962C8B-B14F-4D97-AF65-F5344CB8AC3E}">
        <p14:creationId xmlns:p14="http://schemas.microsoft.com/office/powerpoint/2010/main" val="3730914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3" grpId="0"/>
      <p:bldP spid="63" grpId="1"/>
      <p:bldP spid="64" grpId="0"/>
      <p:bldP spid="64" grpId="1"/>
      <p:bldP spid="65" grpId="0"/>
      <p:bldP spid="65" grpId="1"/>
      <p:bldP spid="66" grpId="0"/>
      <p:bldP spid="66" grpId="1"/>
      <p:bldP spid="67" grpId="0"/>
      <p:bldP spid="6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117375" y="2661463"/>
            <a:ext cx="1682777" cy="1405039"/>
          </a:xfrm>
          <a:prstGeom prst="rect">
            <a:avLst/>
          </a:prstGeom>
          <a:noFill/>
          <a:ln w="9525">
            <a:noFill/>
            <a:miter lim="800000"/>
            <a:headEnd/>
            <a:tailEnd/>
          </a:ln>
        </p:spPr>
      </p:pic>
      <p:sp>
        <p:nvSpPr>
          <p:cNvPr id="11" name="Rectangle 10"/>
          <p:cNvSpPr/>
          <p:nvPr/>
        </p:nvSpPr>
        <p:spPr>
          <a:xfrm>
            <a:off x="448418" y="1467728"/>
            <a:ext cx="6050680" cy="4431983"/>
          </a:xfrm>
          <a:prstGeom prst="rect">
            <a:avLst/>
          </a:prstGeom>
        </p:spPr>
        <p:txBody>
          <a:bodyPr wrap="square">
            <a:spAutoFit/>
          </a:bodyPr>
          <a:lstStyle/>
          <a:p>
            <a:pPr marL="514350" indent="-514350">
              <a:spcBef>
                <a:spcPts val="1800"/>
              </a:spcBef>
              <a:buFont typeface="+mj-lt"/>
              <a:buAutoNum type="arabicPeriod"/>
            </a:pPr>
            <a:r>
              <a:rPr lang="en-US" sz="2800" b="1" dirty="0" smtClean="0"/>
              <a:t>Accelerate </a:t>
            </a:r>
            <a:r>
              <a:rPr lang="en-US" sz="2800" b="1" dirty="0"/>
              <a:t>discovery of </a:t>
            </a:r>
            <a:r>
              <a:rPr lang="en-US" sz="2800" b="1" dirty="0" smtClean="0"/>
              <a:t>optimal materials for </a:t>
            </a:r>
            <a:r>
              <a:rPr lang="en-US" sz="2800" b="1" dirty="0"/>
              <a:t>energy efficient electronics by factor of </a:t>
            </a:r>
            <a:r>
              <a:rPr lang="en-US" sz="2800" b="1" dirty="0" smtClean="0"/>
              <a:t>1000x </a:t>
            </a:r>
          </a:p>
          <a:p>
            <a:pPr marL="514350" indent="-514350">
              <a:spcBef>
                <a:spcPts val="1800"/>
              </a:spcBef>
              <a:buFont typeface="+mj-lt"/>
              <a:buAutoNum type="arabicPeriod"/>
            </a:pPr>
            <a:r>
              <a:rPr lang="en-US" sz="2800" b="1" dirty="0" smtClean="0"/>
              <a:t>Discover </a:t>
            </a:r>
            <a:r>
              <a:rPr lang="en-US" sz="2800" b="1" dirty="0"/>
              <a:t>new devices with manufacturing path </a:t>
            </a:r>
            <a:r>
              <a:rPr lang="en-US" sz="2800" b="1" dirty="0" smtClean="0"/>
              <a:t>for next </a:t>
            </a:r>
            <a:r>
              <a:rPr lang="en-US" sz="2800" b="1" dirty="0"/>
              <a:t>30 years of Moore’s </a:t>
            </a:r>
            <a:r>
              <a:rPr lang="en-US" sz="2800" b="1" dirty="0" smtClean="0"/>
              <a:t>scaling</a:t>
            </a:r>
            <a:endParaRPr lang="en-US" sz="2800" b="1" dirty="0"/>
          </a:p>
          <a:p>
            <a:pPr marL="514350" indent="-514350">
              <a:spcBef>
                <a:spcPts val="1800"/>
              </a:spcBef>
              <a:buFont typeface="+mj-lt"/>
              <a:buAutoNum type="arabicPeriod"/>
            </a:pPr>
            <a:r>
              <a:rPr lang="en-US" sz="2800" b="1" dirty="0"/>
              <a:t>Accelerate discovery and validation of </a:t>
            </a:r>
            <a:r>
              <a:rPr lang="en-US" sz="2800" b="1" dirty="0" smtClean="0"/>
              <a:t>optimal architectures using </a:t>
            </a:r>
            <a:r>
              <a:rPr lang="en-US" sz="2800" b="1" dirty="0"/>
              <a:t>new device </a:t>
            </a:r>
            <a:r>
              <a:rPr lang="en-US" sz="2800" b="1" dirty="0" smtClean="0"/>
              <a:t>technologies </a:t>
            </a:r>
            <a:r>
              <a:rPr lang="en-US" sz="2800" b="1" dirty="0"/>
              <a:t>(scale-bridging</a:t>
            </a:r>
            <a:r>
              <a:rPr lang="en-US" sz="2800" b="1" dirty="0" smtClean="0"/>
              <a:t>)</a:t>
            </a:r>
            <a:endParaRPr lang="en-US" sz="2800" b="1" dirty="0"/>
          </a:p>
        </p:txBody>
      </p:sp>
      <p:sp>
        <p:nvSpPr>
          <p:cNvPr id="12" name="Title 3"/>
          <p:cNvSpPr txBox="1">
            <a:spLocks/>
          </p:cNvSpPr>
          <p:nvPr/>
        </p:nvSpPr>
        <p:spPr>
          <a:xfrm>
            <a:off x="18296" y="0"/>
            <a:ext cx="9125704" cy="8224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Impact: 10 year goals</a:t>
            </a:r>
            <a:endParaRPr lang="en-US" b="1" dirty="0"/>
          </a:p>
        </p:txBody>
      </p:sp>
      <p:pic>
        <p:nvPicPr>
          <p:cNvPr id="16" name="Picture 15" descr="P-image_overlay-half.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22793" y="1111340"/>
            <a:ext cx="1777359" cy="1280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Screen Shot 2016-04-17 at 6.55.58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17406" y="4242130"/>
            <a:ext cx="2111300" cy="2399709"/>
          </a:xfrm>
          <a:prstGeom prst="rect">
            <a:avLst/>
          </a:prstGeom>
        </p:spPr>
      </p:pic>
      <p:pic>
        <p:nvPicPr>
          <p:cNvPr id="18" name="Picture 17" descr="Screen Shot 2016-04-17 at 7.17.26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90050" y="6066652"/>
            <a:ext cx="1540868" cy="575187"/>
          </a:xfrm>
          <a:prstGeom prst="rect">
            <a:avLst/>
          </a:prstGeom>
        </p:spPr>
      </p:pic>
    </p:spTree>
    <p:extLst>
      <p:ext uri="{BB962C8B-B14F-4D97-AF65-F5344CB8AC3E}">
        <p14:creationId xmlns:p14="http://schemas.microsoft.com/office/powerpoint/2010/main" val="24270833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6362</TotalTime>
  <Words>3053</Words>
  <Application>Microsoft Macintosh PowerPoint</Application>
  <PresentationFormat>On-screen Show (4:3)</PresentationFormat>
  <Paragraphs>325</Paragraphs>
  <Slides>29</Slides>
  <Notes>22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Energy efficiency by Industry often needs gov’t leadership &amp; “motivation”  small improvements will have huge impact: high volumes of electronics  Silicon history: scaling tech for 1M transistor “System on Chip” took 4 decades! </vt:lpstr>
      <vt:lpstr>Landscape &amp; Opportunity</vt:lpstr>
      <vt:lpstr>Multiscale CoDesign Framework</vt:lpstr>
      <vt:lpstr>PowerPoint Presentation</vt:lpstr>
      <vt:lpstr>PowerPoint Presentation</vt:lpstr>
      <vt:lpstr>Backup</vt:lpstr>
      <vt:lpstr>Success is….</vt:lpstr>
      <vt:lpstr>Beyond Moore’s Law Photonics</vt:lpstr>
      <vt:lpstr>Multi-Lab Engagement (so far…)</vt:lpstr>
      <vt:lpstr>PowerPoint Presentation</vt:lpstr>
      <vt:lpstr>PowerPoint Presentation</vt:lpstr>
      <vt:lpstr>PowerPoint Presentation</vt:lpstr>
      <vt:lpstr>PowerPoint Presentation</vt:lpstr>
      <vt:lpstr>Beyond Moore Codesign Framework</vt:lpstr>
      <vt:lpstr>The Opportunity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&amp; Opportunity</vt:lpstr>
    </vt:vector>
  </TitlesOfParts>
  <Company>LBNL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Exascale Computing: A Public -Private Partnership</dc:title>
  <dc:creator>Ramamoorthy Ramesh</dc:creator>
  <cp:lastModifiedBy>Mccormick, Frederick B</cp:lastModifiedBy>
  <cp:revision>234</cp:revision>
  <cp:lastPrinted>2016-04-07T17:59:57Z</cp:lastPrinted>
  <dcterms:created xsi:type="dcterms:W3CDTF">2016-03-02T19:32:38Z</dcterms:created>
  <dcterms:modified xsi:type="dcterms:W3CDTF">2016-04-18T05:28:16Z</dcterms:modified>
</cp:coreProperties>
</file>